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8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5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57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90" r:id="rId2"/>
    <p:sldId id="345" r:id="rId3"/>
    <p:sldId id="328" r:id="rId4"/>
    <p:sldId id="341" r:id="rId5"/>
    <p:sldId id="342" r:id="rId6"/>
    <p:sldId id="259" r:id="rId7"/>
    <p:sldId id="343" r:id="rId8"/>
    <p:sldId id="344" r:id="rId9"/>
    <p:sldId id="329" r:id="rId10"/>
    <p:sldId id="330" r:id="rId11"/>
    <p:sldId id="266" r:id="rId12"/>
    <p:sldId id="347" r:id="rId13"/>
    <p:sldId id="274" r:id="rId14"/>
    <p:sldId id="331" r:id="rId15"/>
    <p:sldId id="273" r:id="rId16"/>
    <p:sldId id="265" r:id="rId17"/>
    <p:sldId id="332" r:id="rId18"/>
    <p:sldId id="281" r:id="rId19"/>
    <p:sldId id="282" r:id="rId20"/>
    <p:sldId id="333" r:id="rId21"/>
    <p:sldId id="277" r:id="rId22"/>
    <p:sldId id="334" r:id="rId23"/>
    <p:sldId id="269" r:id="rId24"/>
    <p:sldId id="288" r:id="rId25"/>
    <p:sldId id="296" r:id="rId26"/>
    <p:sldId id="305" r:id="rId27"/>
    <p:sldId id="306" r:id="rId28"/>
    <p:sldId id="307" r:id="rId29"/>
    <p:sldId id="294" r:id="rId30"/>
    <p:sldId id="346" r:id="rId31"/>
    <p:sldId id="295" r:id="rId32"/>
    <p:sldId id="348" r:id="rId33"/>
    <p:sldId id="350" r:id="rId34"/>
    <p:sldId id="351" r:id="rId35"/>
    <p:sldId id="352" r:id="rId36"/>
    <p:sldId id="353" r:id="rId37"/>
    <p:sldId id="359" r:id="rId38"/>
    <p:sldId id="355" r:id="rId39"/>
    <p:sldId id="356" r:id="rId40"/>
    <p:sldId id="357" r:id="rId41"/>
    <p:sldId id="358" r:id="rId42"/>
    <p:sldId id="276" r:id="rId43"/>
    <p:sldId id="335" r:id="rId44"/>
    <p:sldId id="279" r:id="rId45"/>
    <p:sldId id="336" r:id="rId46"/>
    <p:sldId id="271" r:id="rId47"/>
    <p:sldId id="264" r:id="rId48"/>
    <p:sldId id="340" r:id="rId49"/>
    <p:sldId id="337" r:id="rId50"/>
    <p:sldId id="284" r:id="rId51"/>
    <p:sldId id="338" r:id="rId52"/>
    <p:sldId id="278" r:id="rId53"/>
    <p:sldId id="362" r:id="rId54"/>
    <p:sldId id="339" r:id="rId55"/>
    <p:sldId id="289" r:id="rId56"/>
    <p:sldId id="304" r:id="rId57"/>
    <p:sldId id="309" r:id="rId58"/>
    <p:sldId id="311" r:id="rId59"/>
    <p:sldId id="312" r:id="rId60"/>
    <p:sldId id="283" r:id="rId61"/>
    <p:sldId id="313" r:id="rId62"/>
    <p:sldId id="349" r:id="rId63"/>
    <p:sldId id="310" r:id="rId64"/>
    <p:sldId id="360" r:id="rId65"/>
    <p:sldId id="316" r:id="rId6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472" autoAdjust="0"/>
  </p:normalViewPr>
  <p:slideViewPr>
    <p:cSldViewPr snapToGrid="0">
      <p:cViewPr varScale="1">
        <p:scale>
          <a:sx n="94" d="100"/>
          <a:sy n="94" d="100"/>
        </p:scale>
        <p:origin x="12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356"/>
    </p:cViewPr>
  </p:sorterViewPr>
  <p:notesViewPr>
    <p:cSldViewPr snapToGrid="0">
      <p:cViewPr varScale="1">
        <p:scale>
          <a:sx n="83" d="100"/>
          <a:sy n="83" d="100"/>
        </p:scale>
        <p:origin x="38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EgnyteDrive\colliercloud\Shared\GEO\HYDRO\Kimble%20County%20GCD\Well%20Spacing%202024\Theis_Curve_TRNT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/>
            </a:pPr>
            <a:r>
              <a:rPr lang="en-US" sz="1800" b="1" i="0" baseline="0">
                <a:effectLst/>
              </a:rPr>
              <a:t>Drawdown at Distance from Pumping Well</a:t>
            </a:r>
            <a:endParaRPr lang="en-US">
              <a:effectLst/>
            </a:endParaRPr>
          </a:p>
          <a:p>
            <a:pPr algn="ctr">
              <a:defRPr/>
            </a:pPr>
            <a:r>
              <a:rPr lang="en-US" sz="1800" b="1" i="0" baseline="0">
                <a:effectLst/>
              </a:rPr>
              <a:t>Edwards ZONE 1, 50 YEARS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30794531576241602"/>
          <c:y val="7.7755300350302063E-3"/>
        </c:manualLayout>
      </c:layout>
      <c:overlay val="1"/>
      <c:spPr>
        <a:solidFill>
          <a:schemeClr val="bg1"/>
        </a:solidFill>
        <a:ln w="3175"/>
      </c:spPr>
    </c:title>
    <c:autoTitleDeleted val="0"/>
    <c:plotArea>
      <c:layout>
        <c:manualLayout>
          <c:layoutTarget val="inner"/>
          <c:xMode val="edge"/>
          <c:yMode val="edge"/>
          <c:x val="9.0356645165597174E-2"/>
          <c:y val="0.11096822383368087"/>
          <c:w val="0.86701414978139146"/>
          <c:h val="0.77481725851462246"/>
        </c:manualLayout>
      </c:layout>
      <c:scatterChart>
        <c:scatterStyle val="lineMarker"/>
        <c:varyColors val="0"/>
        <c:ser>
          <c:idx val="0"/>
          <c:order val="0"/>
          <c:tx>
            <c:v>17.36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zone1chart!$C$3:$C$60</c:f>
              <c:numCache>
                <c:formatCode>0.0000</c:formatCode>
                <c:ptCount val="58"/>
                <c:pt idx="0">
                  <c:v>16.906152749464624</c:v>
                </c:pt>
                <c:pt idx="1">
                  <c:v>10.648543614768323</c:v>
                </c:pt>
                <c:pt idx="2">
                  <c:v>9.5397986162175155</c:v>
                </c:pt>
                <c:pt idx="3">
                  <c:v>8.4310602901130451</c:v>
                </c:pt>
                <c:pt idx="4">
                  <c:v>7.7824995696147843</c:v>
                </c:pt>
                <c:pt idx="5">
                  <c:v>7.3223486533300575</c:v>
                </c:pt>
                <c:pt idx="6">
                  <c:v>6.9654384611370501</c:v>
                </c:pt>
                <c:pt idx="7">
                  <c:v>5.8569136288242243</c:v>
                </c:pt>
                <c:pt idx="8">
                  <c:v>5.5654054165212878</c:v>
                </c:pt>
                <c:pt idx="9">
                  <c:v>5.2087086627170711</c:v>
                </c:pt>
                <c:pt idx="10">
                  <c:v>4.7490556585750356</c:v>
                </c:pt>
                <c:pt idx="11">
                  <c:v>4.3927853923783626</c:v>
                </c:pt>
                <c:pt idx="12">
                  <c:v>4.1019610996172311</c:v>
                </c:pt>
                <c:pt idx="13">
                  <c:v>3.8563460274865626</c:v>
                </c:pt>
                <c:pt idx="14">
                  <c:v>3.6438605060786964</c:v>
                </c:pt>
                <c:pt idx="15">
                  <c:v>3.456712765290884</c:v>
                </c:pt>
                <c:pt idx="16">
                  <c:v>3.2032734984939433</c:v>
                </c:pt>
                <c:pt idx="17">
                  <c:v>2.1190112917313297</c:v>
                </c:pt>
                <c:pt idx="18">
                  <c:v>1.5104164254199084</c:v>
                </c:pt>
                <c:pt idx="19">
                  <c:v>1.1045379455472102</c:v>
                </c:pt>
                <c:pt idx="20">
                  <c:v>0.81466077994624431</c:v>
                </c:pt>
                <c:pt idx="21">
                  <c:v>0.60103614156058194</c:v>
                </c:pt>
                <c:pt idx="22">
                  <c:v>0.44145579637335575</c:v>
                </c:pt>
                <c:pt idx="23">
                  <c:v>0.32181622185522829</c:v>
                </c:pt>
                <c:pt idx="24">
                  <c:v>0.23234804308389373</c:v>
                </c:pt>
                <c:pt idx="25">
                  <c:v>0.16588274839873077</c:v>
                </c:pt>
                <c:pt idx="26">
                  <c:v>0.11696974456127202</c:v>
                </c:pt>
                <c:pt idx="27">
                  <c:v>8.1384834066624973E-2</c:v>
                </c:pt>
                <c:pt idx="28">
                  <c:v>5.5831170110029249E-2</c:v>
                </c:pt>
                <c:pt idx="29">
                  <c:v>3.7739665806788433E-2</c:v>
                </c:pt>
                <c:pt idx="30">
                  <c:v>2.5123451034545087E-2</c:v>
                </c:pt>
                <c:pt idx="31">
                  <c:v>1.6463893265163128E-2</c:v>
                </c:pt>
                <c:pt idx="32">
                  <c:v>1.0617146100615222E-2</c:v>
                </c:pt>
                <c:pt idx="33">
                  <c:v>6.7359067157175415E-3</c:v>
                </c:pt>
                <c:pt idx="34">
                  <c:v>4.2037972075986358E-3</c:v>
                </c:pt>
                <c:pt idx="35">
                  <c:v>2.580991741336558E-3</c:v>
                </c:pt>
                <c:pt idx="36">
                  <c:v>1.5603702931748867E-3</c:v>
                </c:pt>
                <c:pt idx="37">
                  <c:v>9.3498750737174452E-4</c:v>
                </c:pt>
                <c:pt idx="38">
                  <c:v>5.8452395431189132E-4</c:v>
                </c:pt>
                <c:pt idx="39">
                  <c:v>5.1859326950767857E-4</c:v>
                </c:pt>
                <c:pt idx="40">
                  <c:v>1.1379520011522324E-3</c:v>
                </c:pt>
                <c:pt idx="41">
                  <c:v>4.3464475094832089E-3</c:v>
                </c:pt>
                <c:pt idx="42">
                  <c:v>1.7855349736606078E-2</c:v>
                </c:pt>
                <c:pt idx="43">
                  <c:v>7.0901232090346614E-2</c:v>
                </c:pt>
                <c:pt idx="44">
                  <c:v>0.26888975346445709</c:v>
                </c:pt>
                <c:pt idx="45">
                  <c:v>0.97504390510238437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383-4C0B-8F64-A508CB3358FE}"/>
            </c:ext>
          </c:extLst>
        </c:ser>
        <c:ser>
          <c:idx val="4"/>
          <c:order val="1"/>
          <c:tx>
            <c:v>30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zone1chart!$D$3:$D$42</c:f>
              <c:numCache>
                <c:formatCode>0.0000</c:formatCode>
                <c:ptCount val="40"/>
                <c:pt idx="0">
                  <c:v>29.215701755987254</c:v>
                </c:pt>
                <c:pt idx="1">
                  <c:v>18.401861085429132</c:v>
                </c:pt>
                <c:pt idx="2">
                  <c:v>16.485827101758378</c:v>
                </c:pt>
                <c:pt idx="3">
                  <c:v>14.569804648812866</c:v>
                </c:pt>
                <c:pt idx="4">
                  <c:v>13.449019993573936</c:v>
                </c:pt>
                <c:pt idx="5">
                  <c:v>12.65382831796669</c:v>
                </c:pt>
                <c:pt idx="6">
                  <c:v>12.037048031918864</c:v>
                </c:pt>
                <c:pt idx="7">
                  <c:v>10.12139451985753</c:v>
                </c:pt>
                <c:pt idx="8">
                  <c:v>9.6176360884584469</c:v>
                </c:pt>
                <c:pt idx="9">
                  <c:v>9.0012246475525419</c:v>
                </c:pt>
                <c:pt idx="10">
                  <c:v>8.20689341919649</c:v>
                </c:pt>
                <c:pt idx="11">
                  <c:v>7.5912189960455576</c:v>
                </c:pt>
                <c:pt idx="12">
                  <c:v>7.0886424532555825</c:v>
                </c:pt>
                <c:pt idx="13">
                  <c:v>6.6641924438131834</c:v>
                </c:pt>
                <c:pt idx="14">
                  <c:v>6.296993962117563</c:v>
                </c:pt>
                <c:pt idx="15">
                  <c:v>5.9735819676685775</c:v>
                </c:pt>
                <c:pt idx="16">
                  <c:v>5.5356108844941412</c:v>
                </c:pt>
                <c:pt idx="17">
                  <c:v>3.6618858728075971</c:v>
                </c:pt>
                <c:pt idx="18">
                  <c:v>2.6101666337901643</c:v>
                </c:pt>
                <c:pt idx="19">
                  <c:v>1.9087637307843495</c:v>
                </c:pt>
                <c:pt idx="20">
                  <c:v>1.4078239284785328</c:v>
                </c:pt>
                <c:pt idx="21">
                  <c:v>1.0386569266599919</c:v>
                </c:pt>
                <c:pt idx="22">
                  <c:v>0.76288444073736594</c:v>
                </c:pt>
                <c:pt idx="23">
                  <c:v>0.55613402394336686</c:v>
                </c:pt>
                <c:pt idx="24">
                  <c:v>0.40152311592838774</c:v>
                </c:pt>
                <c:pt idx="25">
                  <c:v>0.2866637357120923</c:v>
                </c:pt>
                <c:pt idx="26">
                  <c:v>0.2021366553478203</c:v>
                </c:pt>
                <c:pt idx="27">
                  <c:v>0.14064199435476665</c:v>
                </c:pt>
                <c:pt idx="28">
                  <c:v>9.6482436826087412E-2</c:v>
                </c:pt>
                <c:pt idx="29">
                  <c:v>6.5218316486385541E-2</c:v>
                </c:pt>
                <c:pt idx="30">
                  <c:v>4.3416102018223074E-2</c:v>
                </c:pt>
                <c:pt idx="31">
                  <c:v>2.8451428453622918E-2</c:v>
                </c:pt>
                <c:pt idx="32">
                  <c:v>1.8347602708436443E-2</c:v>
                </c:pt>
                <c:pt idx="33">
                  <c:v>1.1640391789834462E-2</c:v>
                </c:pt>
                <c:pt idx="34">
                  <c:v>7.2646265108271355E-3</c:v>
                </c:pt>
                <c:pt idx="35">
                  <c:v>4.4602391843373695E-3</c:v>
                </c:pt>
                <c:pt idx="36">
                  <c:v>2.6964924421224996E-3</c:v>
                </c:pt>
                <c:pt idx="37">
                  <c:v>1.61576182149495E-3</c:v>
                </c:pt>
                <c:pt idx="38">
                  <c:v>1.0101220408615633E-3</c:v>
                </c:pt>
                <c:pt idx="39">
                  <c:v>8.9618652564690999E-4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383-4C0B-8F64-A508CB3358FE}"/>
            </c:ext>
          </c:extLst>
        </c:ser>
        <c:ser>
          <c:idx val="1"/>
          <c:order val="2"/>
          <c:tx>
            <c:v>50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zone1chart!$E$3:$E$42</c:f>
              <c:numCache>
                <c:formatCode>0.0000</c:formatCode>
                <c:ptCount val="40"/>
                <c:pt idx="0">
                  <c:v>48.692836259978769</c:v>
                </c:pt>
                <c:pt idx="1">
                  <c:v>30.669768475715227</c:v>
                </c:pt>
                <c:pt idx="2">
                  <c:v>27.476378502930636</c:v>
                </c:pt>
                <c:pt idx="3">
                  <c:v>24.283007748021451</c:v>
                </c:pt>
                <c:pt idx="4">
                  <c:v>22.415033322623234</c:v>
                </c:pt>
                <c:pt idx="5">
                  <c:v>21.089713863277822</c:v>
                </c:pt>
                <c:pt idx="6">
                  <c:v>20.061746719864779</c:v>
                </c:pt>
                <c:pt idx="7">
                  <c:v>16.868990866429222</c:v>
                </c:pt>
                <c:pt idx="8">
                  <c:v>16.029393480764082</c:v>
                </c:pt>
                <c:pt idx="9">
                  <c:v>15.002041079254241</c:v>
                </c:pt>
                <c:pt idx="10">
                  <c:v>13.67815569866082</c:v>
                </c:pt>
                <c:pt idx="11">
                  <c:v>12.652031660075933</c:v>
                </c:pt>
                <c:pt idx="12">
                  <c:v>11.814404088759309</c:v>
                </c:pt>
                <c:pt idx="13">
                  <c:v>11.106987406355309</c:v>
                </c:pt>
                <c:pt idx="14">
                  <c:v>10.494989936862607</c:v>
                </c:pt>
                <c:pt idx="15">
                  <c:v>9.9559699461142994</c:v>
                </c:pt>
                <c:pt idx="16">
                  <c:v>9.2260181408235713</c:v>
                </c:pt>
                <c:pt idx="17">
                  <c:v>6.1031431213459975</c:v>
                </c:pt>
                <c:pt idx="18">
                  <c:v>4.3502777229836083</c:v>
                </c:pt>
                <c:pt idx="19">
                  <c:v>3.1812728846405833</c:v>
                </c:pt>
                <c:pt idx="20">
                  <c:v>2.3463732141308884</c:v>
                </c:pt>
                <c:pt idx="21">
                  <c:v>1.7310948777666535</c:v>
                </c:pt>
                <c:pt idx="22">
                  <c:v>1.2714740678956102</c:v>
                </c:pt>
                <c:pt idx="23">
                  <c:v>0.92689003990561158</c:v>
                </c:pt>
                <c:pt idx="24">
                  <c:v>0.66920519321397975</c:v>
                </c:pt>
                <c:pt idx="25">
                  <c:v>0.47777289285348734</c:v>
                </c:pt>
                <c:pt idx="26">
                  <c:v>0.33689442557970062</c:v>
                </c:pt>
                <c:pt idx="27">
                  <c:v>0.23440332392461113</c:v>
                </c:pt>
                <c:pt idx="28">
                  <c:v>0.16080406137681238</c:v>
                </c:pt>
                <c:pt idx="29">
                  <c:v>0.10869719414397594</c:v>
                </c:pt>
                <c:pt idx="30">
                  <c:v>7.2360170030371818E-2</c:v>
                </c:pt>
                <c:pt idx="31">
                  <c:v>4.7419047422704877E-2</c:v>
                </c:pt>
                <c:pt idx="32">
                  <c:v>3.0579337847394077E-2</c:v>
                </c:pt>
                <c:pt idx="33">
                  <c:v>1.9400652983057442E-2</c:v>
                </c:pt>
                <c:pt idx="34">
                  <c:v>1.2107710851378562E-2</c:v>
                </c:pt>
                <c:pt idx="35">
                  <c:v>7.4337319738956185E-3</c:v>
                </c:pt>
                <c:pt idx="36">
                  <c:v>4.4941540702041673E-3</c:v>
                </c:pt>
                <c:pt idx="37">
                  <c:v>2.6929363691582508E-3</c:v>
                </c:pt>
                <c:pt idx="38">
                  <c:v>1.6835367347692728E-3</c:v>
                </c:pt>
                <c:pt idx="39">
                  <c:v>1.4936442094115171E-3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383-4C0B-8F64-A508CB3358FE}"/>
            </c:ext>
          </c:extLst>
        </c:ser>
        <c:ser>
          <c:idx val="2"/>
          <c:order val="3"/>
          <c:tx>
            <c:v>100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zone1chart!$F$3:$F$42</c:f>
              <c:numCache>
                <c:formatCode>0.0000</c:formatCode>
                <c:ptCount val="40"/>
                <c:pt idx="0">
                  <c:v>97.385672519957538</c:v>
                </c:pt>
                <c:pt idx="1">
                  <c:v>61.339536951430453</c:v>
                </c:pt>
                <c:pt idx="2">
                  <c:v>54.952757005861272</c:v>
                </c:pt>
                <c:pt idx="3">
                  <c:v>48.566015496042901</c:v>
                </c:pt>
                <c:pt idx="4">
                  <c:v>44.830066645246468</c:v>
                </c:pt>
                <c:pt idx="5">
                  <c:v>42.179427726555645</c:v>
                </c:pt>
                <c:pt idx="6">
                  <c:v>40.123493439729558</c:v>
                </c:pt>
                <c:pt idx="7">
                  <c:v>33.737981732858444</c:v>
                </c:pt>
                <c:pt idx="8">
                  <c:v>32.058786961528163</c:v>
                </c:pt>
                <c:pt idx="9">
                  <c:v>30.004082158508481</c:v>
                </c:pt>
                <c:pt idx="10">
                  <c:v>27.35631139732164</c:v>
                </c:pt>
                <c:pt idx="11">
                  <c:v>25.304063320151865</c:v>
                </c:pt>
                <c:pt idx="12">
                  <c:v>23.628808177518618</c:v>
                </c:pt>
                <c:pt idx="13">
                  <c:v>22.213974812710617</c:v>
                </c:pt>
                <c:pt idx="14">
                  <c:v>20.989979873725215</c:v>
                </c:pt>
                <c:pt idx="15">
                  <c:v>19.911939892228599</c:v>
                </c:pt>
                <c:pt idx="16">
                  <c:v>18.452036281647143</c:v>
                </c:pt>
                <c:pt idx="17">
                  <c:v>12.206286242691995</c:v>
                </c:pt>
                <c:pt idx="18">
                  <c:v>8.7005554459672165</c:v>
                </c:pt>
                <c:pt idx="19">
                  <c:v>6.3625457692811667</c:v>
                </c:pt>
                <c:pt idx="20">
                  <c:v>4.6927464282617768</c:v>
                </c:pt>
                <c:pt idx="21">
                  <c:v>3.462189755533307</c:v>
                </c:pt>
                <c:pt idx="22">
                  <c:v>2.5429481357912205</c:v>
                </c:pt>
                <c:pt idx="23">
                  <c:v>1.8537800798112232</c:v>
                </c:pt>
                <c:pt idx="24">
                  <c:v>1.3384103864279595</c:v>
                </c:pt>
                <c:pt idx="25">
                  <c:v>0.95554578570697468</c:v>
                </c:pt>
                <c:pt idx="26">
                  <c:v>0.67378885115940124</c:v>
                </c:pt>
                <c:pt idx="27">
                  <c:v>0.46880664784922227</c:v>
                </c:pt>
                <c:pt idx="28">
                  <c:v>0.32160812275362477</c:v>
                </c:pt>
                <c:pt idx="29">
                  <c:v>0.21739438828795188</c:v>
                </c:pt>
                <c:pt idx="30">
                  <c:v>0.14472034006074364</c:v>
                </c:pt>
                <c:pt idx="31">
                  <c:v>9.4838094845409754E-2</c:v>
                </c:pt>
                <c:pt idx="32">
                  <c:v>6.1158675694788153E-2</c:v>
                </c:pt>
                <c:pt idx="33">
                  <c:v>3.8801305966114884E-2</c:v>
                </c:pt>
                <c:pt idx="34">
                  <c:v>2.4215421702757124E-2</c:v>
                </c:pt>
                <c:pt idx="35">
                  <c:v>1.4867463947791237E-2</c:v>
                </c:pt>
                <c:pt idx="36">
                  <c:v>8.9883081404083347E-3</c:v>
                </c:pt>
                <c:pt idx="37">
                  <c:v>5.3858727383165016E-3</c:v>
                </c:pt>
                <c:pt idx="38">
                  <c:v>3.3670734695385456E-3</c:v>
                </c:pt>
                <c:pt idx="39">
                  <c:v>2.9872884188230342E-3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383-4C0B-8F64-A508CB3358FE}"/>
            </c:ext>
          </c:extLst>
        </c:ser>
        <c:ser>
          <c:idx val="3"/>
          <c:order val="4"/>
          <c:tx>
            <c:v>300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zone1chart!$G$3:$G$42</c:f>
              <c:numCache>
                <c:formatCode>0.0000</c:formatCode>
                <c:ptCount val="40"/>
                <c:pt idx="0">
                  <c:v>292.1570175598726</c:v>
                </c:pt>
                <c:pt idx="1">
                  <c:v>184.01861085429132</c:v>
                </c:pt>
                <c:pt idx="2">
                  <c:v>164.8582710175838</c:v>
                </c:pt>
                <c:pt idx="3">
                  <c:v>145.69804648812868</c:v>
                </c:pt>
                <c:pt idx="4">
                  <c:v>134.49019993573938</c:v>
                </c:pt>
                <c:pt idx="5">
                  <c:v>126.53828317966692</c:v>
                </c:pt>
                <c:pt idx="6">
                  <c:v>120.37048031918866</c:v>
                </c:pt>
                <c:pt idx="7">
                  <c:v>101.21394519857532</c:v>
                </c:pt>
                <c:pt idx="8">
                  <c:v>96.176360884584483</c:v>
                </c:pt>
                <c:pt idx="9">
                  <c:v>90.01224647552543</c:v>
                </c:pt>
                <c:pt idx="10">
                  <c:v>82.068934191964914</c:v>
                </c:pt>
                <c:pt idx="11">
                  <c:v>75.912189960455578</c:v>
                </c:pt>
                <c:pt idx="12">
                  <c:v>70.886424532555836</c:v>
                </c:pt>
                <c:pt idx="13">
                  <c:v>66.641924438131852</c:v>
                </c:pt>
                <c:pt idx="14">
                  <c:v>62.969939621175641</c:v>
                </c:pt>
                <c:pt idx="15">
                  <c:v>59.735819676685786</c:v>
                </c:pt>
                <c:pt idx="16">
                  <c:v>55.356108844941424</c:v>
                </c:pt>
                <c:pt idx="17">
                  <c:v>36.618858728075978</c:v>
                </c:pt>
                <c:pt idx="18">
                  <c:v>26.101666337901648</c:v>
                </c:pt>
                <c:pt idx="19">
                  <c:v>19.087637307843497</c:v>
                </c:pt>
                <c:pt idx="20">
                  <c:v>14.078239284785329</c:v>
                </c:pt>
                <c:pt idx="21">
                  <c:v>10.386569266599919</c:v>
                </c:pt>
                <c:pt idx="22">
                  <c:v>7.6288444073736601</c:v>
                </c:pt>
                <c:pt idx="23">
                  <c:v>5.5613402394336688</c:v>
                </c:pt>
                <c:pt idx="24">
                  <c:v>4.0152311592838785</c:v>
                </c:pt>
                <c:pt idx="25">
                  <c:v>2.8666373571209238</c:v>
                </c:pt>
                <c:pt idx="26">
                  <c:v>2.0213665534782033</c:v>
                </c:pt>
                <c:pt idx="27">
                  <c:v>1.4064199435476668</c:v>
                </c:pt>
                <c:pt idx="28">
                  <c:v>0.96482436826087425</c:v>
                </c:pt>
                <c:pt idx="29">
                  <c:v>0.65218316486385552</c:v>
                </c:pt>
                <c:pt idx="30">
                  <c:v>0.43416102018223079</c:v>
                </c:pt>
                <c:pt idx="31">
                  <c:v>0.28451428453622923</c:v>
                </c:pt>
                <c:pt idx="32">
                  <c:v>0.18347602708436445</c:v>
                </c:pt>
                <c:pt idx="33">
                  <c:v>0.11640391789834463</c:v>
                </c:pt>
                <c:pt idx="34">
                  <c:v>7.2646265108271366E-2</c:v>
                </c:pt>
                <c:pt idx="35">
                  <c:v>4.4602391843373702E-2</c:v>
                </c:pt>
                <c:pt idx="36">
                  <c:v>2.6964924421225001E-2</c:v>
                </c:pt>
                <c:pt idx="37">
                  <c:v>1.6157618214949505E-2</c:v>
                </c:pt>
                <c:pt idx="38">
                  <c:v>1.0101220408615635E-2</c:v>
                </c:pt>
                <c:pt idx="39">
                  <c:v>8.9618652564691006E-3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8383-4C0B-8F64-A508CB335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350336"/>
        <c:axId val="94356608"/>
      </c:scatterChart>
      <c:valAx>
        <c:axId val="94350336"/>
        <c:scaling>
          <c:orientation val="minMax"/>
          <c:max val="2"/>
        </c:scaling>
        <c:delete val="0"/>
        <c:axPos val="b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DISTANCE</a:t>
                </a:r>
                <a:r>
                  <a:rPr lang="en-US" sz="2000" baseline="0"/>
                  <a:t> IN MILES</a:t>
                </a:r>
                <a:endParaRPr lang="en-US" sz="2000"/>
              </a:p>
            </c:rich>
          </c:tx>
          <c:overlay val="0"/>
        </c:title>
        <c:numFmt formatCode="0.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6608"/>
        <c:crosses val="max"/>
        <c:crossBetween val="midCat"/>
        <c:minorUnit val="0.5"/>
      </c:valAx>
      <c:valAx>
        <c:axId val="94356608"/>
        <c:scaling>
          <c:orientation val="maxMin"/>
          <c:max val="3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DRAWDOWN IN FEET</a:t>
                </a:r>
              </a:p>
            </c:rich>
          </c:tx>
          <c:layout>
            <c:manualLayout>
              <c:xMode val="edge"/>
              <c:yMode val="edge"/>
              <c:x val="6.6657735252670519E-3"/>
              <c:y val="0.36335369065358158"/>
            </c:manualLayout>
          </c:layout>
          <c:overlay val="0"/>
        </c:title>
        <c:numFmt formatCode="#,##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0336"/>
        <c:crossesAt val="0"/>
        <c:crossBetween val="midCat"/>
        <c:majorUnit val="50"/>
        <c:minorUnit val="10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8562285370239193"/>
          <c:y val="0.53231407217269477"/>
          <c:w val="0.15356903955030482"/>
          <c:h val="0.31960931705472578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Drawdown at Distance from Pumping Well 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Edwards ZONE 2, 50 YEARS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29527433001595982"/>
          <c:y val="7.4874039954492006E-4"/>
        </c:manualLayout>
      </c:layout>
      <c:overlay val="1"/>
      <c:spPr>
        <a:solidFill>
          <a:schemeClr val="bg1"/>
        </a:solidFill>
        <a:ln w="3175"/>
      </c:spPr>
    </c:title>
    <c:autoTitleDeleted val="0"/>
    <c:plotArea>
      <c:layout>
        <c:manualLayout>
          <c:layoutTarget val="inner"/>
          <c:xMode val="edge"/>
          <c:yMode val="edge"/>
          <c:x val="9.1508552960729558E-2"/>
          <c:y val="9.6914644562710303E-2"/>
          <c:w val="0.86355842639599434"/>
          <c:h val="0.78887083778559297"/>
        </c:manualLayout>
      </c:layout>
      <c:scatterChart>
        <c:scatterStyle val="lineMarker"/>
        <c:varyColors val="0"/>
        <c:ser>
          <c:idx val="0"/>
          <c:order val="0"/>
          <c:tx>
            <c:v>17.36 gpm</c:v>
          </c:tx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zone2chart!$C$3:$C$60</c:f>
              <c:numCache>
                <c:formatCode>General</c:formatCode>
                <c:ptCount val="58"/>
                <c:pt idx="0">
                  <c:v>6.7962935446769528</c:v>
                </c:pt>
                <c:pt idx="1">
                  <c:v>4.3895206251569707</c:v>
                </c:pt>
                <c:pt idx="2">
                  <c:v>3.9630797146710157</c:v>
                </c:pt>
                <c:pt idx="3">
                  <c:v>3.5366397912368535</c:v>
                </c:pt>
                <c:pt idx="4">
                  <c:v>3.2871898508092303</c:v>
                </c:pt>
                <c:pt idx="5">
                  <c:v>3.1102038159834762</c:v>
                </c:pt>
                <c:pt idx="6">
                  <c:v>2.9729243483268726</c:v>
                </c:pt>
                <c:pt idx="7">
                  <c:v>2.5465160091566057</c:v>
                </c:pt>
                <c:pt idx="8">
                  <c:v>2.4343665918108335</c:v>
                </c:pt>
                <c:pt idx="9">
                  <c:v>2.2971187052653486</c:v>
                </c:pt>
                <c:pt idx="10">
                  <c:v>2.1202063533942241</c:v>
                </c:pt>
                <c:pt idx="11">
                  <c:v>1.9830216069165703</c:v>
                </c:pt>
                <c:pt idx="12">
                  <c:v>1.8709734632245594</c:v>
                </c:pt>
                <c:pt idx="13">
                  <c:v>1.7762786299165325</c:v>
                </c:pt>
                <c:pt idx="14">
                  <c:v>1.6942911675128327</c:v>
                </c:pt>
                <c:pt idx="15">
                  <c:v>1.622014342052901</c:v>
                </c:pt>
                <c:pt idx="16">
                  <c:v>1.5240055563458552</c:v>
                </c:pt>
                <c:pt idx="17">
                  <c:v>1.1012151485231207</c:v>
                </c:pt>
                <c:pt idx="18">
                  <c:v>0.85779970709223652</c:v>
                </c:pt>
                <c:pt idx="19">
                  <c:v>0.68916243747293249</c:v>
                </c:pt>
                <c:pt idx="20">
                  <c:v>0.56244958778975274</c:v>
                </c:pt>
                <c:pt idx="21">
                  <c:v>0.46295051915307567</c:v>
                </c:pt>
                <c:pt idx="22">
                  <c:v>0.38274206403982258</c:v>
                </c:pt>
                <c:pt idx="23">
                  <c:v>0.31702157318339136</c:v>
                </c:pt>
                <c:pt idx="24">
                  <c:v>0.26262245471633111</c:v>
                </c:pt>
                <c:pt idx="25">
                  <c:v>0.21731937954565717</c:v>
                </c:pt>
                <c:pt idx="26">
                  <c:v>0.17946825953572529</c:v>
                </c:pt>
                <c:pt idx="27">
                  <c:v>0.14780511020106146</c:v>
                </c:pt>
                <c:pt idx="28">
                  <c:v>0.12132697286438708</c:v>
                </c:pt>
                <c:pt idx="29">
                  <c:v>9.9218072197869836E-2</c:v>
                </c:pt>
                <c:pt idx="30">
                  <c:v>8.0802213799929107E-2</c:v>
                </c:pt>
                <c:pt idx="31">
                  <c:v>6.551102500790483E-2</c:v>
                </c:pt>
                <c:pt idx="32">
                  <c:v>5.2862067192703047E-2</c:v>
                </c:pt>
                <c:pt idx="33">
                  <c:v>4.2443252896530226E-2</c:v>
                </c:pt>
                <c:pt idx="34">
                  <c:v>3.3901370822002834E-2</c:v>
                </c:pt>
                <c:pt idx="35">
                  <c:v>2.6933333430562544E-2</c:v>
                </c:pt>
                <c:pt idx="36">
                  <c:v>2.1279259517375616E-2</c:v>
                </c:pt>
                <c:pt idx="37">
                  <c:v>1.3056458299828825E-2</c:v>
                </c:pt>
                <c:pt idx="38">
                  <c:v>1.0137293317805902E-2</c:v>
                </c:pt>
                <c:pt idx="39">
                  <c:v>7.8234691438420715E-3</c:v>
                </c:pt>
                <c:pt idx="40">
                  <c:v>6.000934641244E-3</c:v>
                </c:pt>
                <c:pt idx="41">
                  <c:v>4.5745421951672062E-3</c:v>
                </c:pt>
                <c:pt idx="42">
                  <c:v>3.4654426877915637E-3</c:v>
                </c:pt>
                <c:pt idx="43">
                  <c:v>2.6087487868956399E-3</c:v>
                </c:pt>
                <c:pt idx="44">
                  <c:v>1.9514486827965733E-3</c:v>
                </c:pt>
                <c:pt idx="45">
                  <c:v>1.4505568140580666E-3</c:v>
                </c:pt>
                <c:pt idx="46">
                  <c:v>1.0714918696011113E-3</c:v>
                </c:pt>
                <c:pt idx="47">
                  <c:v>7.8667955723187076E-4</c:v>
                </c:pt>
                <c:pt idx="48">
                  <c:v>5.7439693344933944E-4</c:v>
                </c:pt>
                <c:pt idx="49">
                  <c:v>4.1792694960819069E-4</c:v>
                </c:pt>
                <c:pt idx="50">
                  <c:v>3.052255508570316E-4</c:v>
                </c:pt>
                <c:pt idx="51">
                  <c:v>2.296361898248158E-4</c:v>
                </c:pt>
                <c:pt idx="52">
                  <c:v>1.9298987111643782E-4</c:v>
                </c:pt>
                <c:pt idx="53">
                  <c:v>2.143199302875501E-4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6AC-45EE-A8D2-4DD0AB037A1F}"/>
            </c:ext>
          </c:extLst>
        </c:ser>
        <c:ser>
          <c:idx val="1"/>
          <c:order val="1"/>
          <c:tx>
            <c:v>30 gpm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zone2chart!$A$3:$A$56</c:f>
              <c:numCache>
                <c:formatCode>General</c:formatCode>
                <c:ptCount val="54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</c:numCache>
            </c:numRef>
          </c:xVal>
          <c:yVal>
            <c:numRef>
              <c:f>zone2chart!$D$3:$D$56</c:f>
              <c:numCache>
                <c:formatCode>General</c:formatCode>
                <c:ptCount val="54"/>
                <c:pt idx="0">
                  <c:v>11.744746909003949</c:v>
                </c:pt>
                <c:pt idx="1">
                  <c:v>7.5855771172067454</c:v>
                </c:pt>
                <c:pt idx="2">
                  <c:v>6.8486400599153487</c:v>
                </c:pt>
                <c:pt idx="3">
                  <c:v>6.1117047083586167</c:v>
                </c:pt>
                <c:pt idx="4">
                  <c:v>5.6806276223661802</c:v>
                </c:pt>
                <c:pt idx="5">
                  <c:v>5.3747761796949467</c:v>
                </c:pt>
                <c:pt idx="6">
                  <c:v>5.1375420766017381</c:v>
                </c:pt>
                <c:pt idx="7">
                  <c:v>4.4006613061462074</c:v>
                </c:pt>
                <c:pt idx="8">
                  <c:v>4.2068547093505186</c:v>
                </c:pt>
                <c:pt idx="9">
                  <c:v>3.9696751819101643</c:v>
                </c:pt>
                <c:pt idx="10">
                  <c:v>3.6639510715337971</c:v>
                </c:pt>
                <c:pt idx="11">
                  <c:v>3.4268806571138883</c:v>
                </c:pt>
                <c:pt idx="12">
                  <c:v>3.2332490723926712</c:v>
                </c:pt>
                <c:pt idx="13">
                  <c:v>3.0696059272751133</c:v>
                </c:pt>
                <c:pt idx="14">
                  <c:v>2.9279225245037428</c:v>
                </c:pt>
                <c:pt idx="15">
                  <c:v>2.8030201763586993</c:v>
                </c:pt>
                <c:pt idx="16">
                  <c:v>2.6336501549755558</c:v>
                </c:pt>
                <c:pt idx="17">
                  <c:v>1.9030215700284341</c:v>
                </c:pt>
                <c:pt idx="18">
                  <c:v>1.48237276571239</c:v>
                </c:pt>
                <c:pt idx="19">
                  <c:v>1.190948912683639</c:v>
                </c:pt>
                <c:pt idx="20">
                  <c:v>0.97197509410671545</c:v>
                </c:pt>
                <c:pt idx="21">
                  <c:v>0.8000296989972504</c:v>
                </c:pt>
                <c:pt idx="22">
                  <c:v>0.66142061758033843</c:v>
                </c:pt>
                <c:pt idx="23">
                  <c:v>0.54784834075470845</c:v>
                </c:pt>
                <c:pt idx="24">
                  <c:v>0.45384064755126341</c:v>
                </c:pt>
                <c:pt idx="25">
                  <c:v>0.37555192317797892</c:v>
                </c:pt>
                <c:pt idx="26">
                  <c:v>0.31014100150182938</c:v>
                </c:pt>
                <c:pt idx="27">
                  <c:v>0.2554235775363965</c:v>
                </c:pt>
                <c:pt idx="28">
                  <c:v>0.20966642776103755</c:v>
                </c:pt>
                <c:pt idx="29">
                  <c:v>0.17145980218525889</c:v>
                </c:pt>
                <c:pt idx="30">
                  <c:v>0.13963516209665167</c:v>
                </c:pt>
                <c:pt idx="31">
                  <c:v>0.11321029667264658</c:v>
                </c:pt>
                <c:pt idx="32">
                  <c:v>9.1351498604901563E-2</c:v>
                </c:pt>
                <c:pt idx="33">
                  <c:v>7.3346635189856374E-2</c:v>
                </c:pt>
                <c:pt idx="34">
                  <c:v>5.8585318240788296E-2</c:v>
                </c:pt>
                <c:pt idx="35">
                  <c:v>4.654377896986614E-2</c:v>
                </c:pt>
                <c:pt idx="36">
                  <c:v>3.6772913912515463E-2</c:v>
                </c:pt>
                <c:pt idx="37">
                  <c:v>2.2563003974358564E-2</c:v>
                </c:pt>
                <c:pt idx="38">
                  <c:v>1.7518364028466418E-2</c:v>
                </c:pt>
                <c:pt idx="39">
                  <c:v>1.3519819949035835E-2</c:v>
                </c:pt>
                <c:pt idx="40">
                  <c:v>1.0370278757910138E-2</c:v>
                </c:pt>
                <c:pt idx="41">
                  <c:v>7.905314853399549E-3</c:v>
                </c:pt>
                <c:pt idx="42">
                  <c:v>5.9886682392711341E-3</c:v>
                </c:pt>
                <c:pt idx="43">
                  <c:v>4.5082064289671195E-3</c:v>
                </c:pt>
                <c:pt idx="44">
                  <c:v>3.3723191522982252E-3</c:v>
                </c:pt>
                <c:pt idx="45">
                  <c:v>2.5067226049390549E-3</c:v>
                </c:pt>
                <c:pt idx="46">
                  <c:v>1.8516564566839477E-3</c:v>
                </c:pt>
                <c:pt idx="47">
                  <c:v>1.3594692809306521E-3</c:v>
                </c:pt>
                <c:pt idx="48">
                  <c:v>9.9262142877189988E-4</c:v>
                </c:pt>
                <c:pt idx="49">
                  <c:v>7.2222399125839386E-4</c:v>
                </c:pt>
                <c:pt idx="50">
                  <c:v>5.2746350954556139E-4</c:v>
                </c:pt>
                <c:pt idx="51">
                  <c:v>3.9683673356823E-4</c:v>
                </c:pt>
                <c:pt idx="52">
                  <c:v>3.3350784179107915E-4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6AC-45EE-A8D2-4DD0AB037A1F}"/>
            </c:ext>
          </c:extLst>
        </c:ser>
        <c:ser>
          <c:idx val="3"/>
          <c:order val="2"/>
          <c:tx>
            <c:v>50 gpm</c:v>
          </c:tx>
          <c:spPr>
            <a:ln>
              <a:solidFill>
                <a:srgbClr val="C0504D"/>
              </a:solidFill>
            </a:ln>
          </c:spPr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zone2chart!$E$3:$E$55</c:f>
              <c:numCache>
                <c:formatCode>General</c:formatCode>
                <c:ptCount val="53"/>
                <c:pt idx="0">
                  <c:v>19.574578181673253</c:v>
                </c:pt>
                <c:pt idx="1">
                  <c:v>12.642628528677912</c:v>
                </c:pt>
                <c:pt idx="2">
                  <c:v>11.414400099858916</c:v>
                </c:pt>
                <c:pt idx="3">
                  <c:v>10.18617451393103</c:v>
                </c:pt>
                <c:pt idx="4">
                  <c:v>9.4677127039436364</c:v>
                </c:pt>
                <c:pt idx="5">
                  <c:v>8.9579602994915799</c:v>
                </c:pt>
                <c:pt idx="6">
                  <c:v>8.5625701276695647</c:v>
                </c:pt>
                <c:pt idx="7">
                  <c:v>7.3344355102436802</c:v>
                </c:pt>
                <c:pt idx="8">
                  <c:v>7.0114245155841983</c:v>
                </c:pt>
                <c:pt idx="9">
                  <c:v>6.6161253031836083</c:v>
                </c:pt>
                <c:pt idx="10">
                  <c:v>6.1065851192229958</c:v>
                </c:pt>
                <c:pt idx="11">
                  <c:v>5.7114677618564818</c:v>
                </c:pt>
                <c:pt idx="12">
                  <c:v>5.3887484539877866</c:v>
                </c:pt>
                <c:pt idx="13">
                  <c:v>5.1160098787918562</c:v>
                </c:pt>
                <c:pt idx="14">
                  <c:v>4.879870874172906</c:v>
                </c:pt>
                <c:pt idx="15">
                  <c:v>4.6717002939311669</c:v>
                </c:pt>
                <c:pt idx="16">
                  <c:v>4.3894169249592609</c:v>
                </c:pt>
                <c:pt idx="17">
                  <c:v>3.1717026167140574</c:v>
                </c:pt>
                <c:pt idx="18">
                  <c:v>2.4706212761873174</c:v>
                </c:pt>
                <c:pt idx="19">
                  <c:v>1.984914854472732</c:v>
                </c:pt>
                <c:pt idx="20">
                  <c:v>1.6199584901778594</c:v>
                </c:pt>
                <c:pt idx="21">
                  <c:v>1.3333828316620844</c:v>
                </c:pt>
                <c:pt idx="22">
                  <c:v>1.1023676959672311</c:v>
                </c:pt>
                <c:pt idx="23">
                  <c:v>0.91308056792451431</c:v>
                </c:pt>
                <c:pt idx="24">
                  <c:v>0.75640107925210587</c:v>
                </c:pt>
                <c:pt idx="25">
                  <c:v>0.62591987196329835</c:v>
                </c:pt>
                <c:pt idx="26">
                  <c:v>0.51690166916971569</c:v>
                </c:pt>
                <c:pt idx="27">
                  <c:v>0.42570596256066096</c:v>
                </c:pt>
                <c:pt idx="28">
                  <c:v>0.34944404626839598</c:v>
                </c:pt>
                <c:pt idx="29">
                  <c:v>0.28576633697543158</c:v>
                </c:pt>
                <c:pt idx="30">
                  <c:v>0.23272527016108616</c:v>
                </c:pt>
                <c:pt idx="31">
                  <c:v>0.18868382778774434</c:v>
                </c:pt>
                <c:pt idx="32">
                  <c:v>0.15225249767483598</c:v>
                </c:pt>
                <c:pt idx="33">
                  <c:v>0.12224439198309398</c:v>
                </c:pt>
                <c:pt idx="34">
                  <c:v>9.7642197067980524E-2</c:v>
                </c:pt>
                <c:pt idx="35">
                  <c:v>7.7572964949776918E-2</c:v>
                </c:pt>
                <c:pt idx="36">
                  <c:v>6.1288189854192446E-2</c:v>
                </c:pt>
                <c:pt idx="37">
                  <c:v>3.7605006623930945E-2</c:v>
                </c:pt>
                <c:pt idx="38">
                  <c:v>2.9197273380777371E-2</c:v>
                </c:pt>
                <c:pt idx="39">
                  <c:v>2.2533033248393064E-2</c:v>
                </c:pt>
                <c:pt idx="40">
                  <c:v>1.7283797929850232E-2</c:v>
                </c:pt>
                <c:pt idx="41">
                  <c:v>1.3175524755665918E-2</c:v>
                </c:pt>
                <c:pt idx="42">
                  <c:v>9.98111373211856E-3</c:v>
                </c:pt>
                <c:pt idx="43">
                  <c:v>7.513677381611867E-3</c:v>
                </c:pt>
                <c:pt idx="44">
                  <c:v>5.6205319204970438E-3</c:v>
                </c:pt>
                <c:pt idx="45">
                  <c:v>4.1778710082317596E-3</c:v>
                </c:pt>
                <c:pt idx="46">
                  <c:v>3.0860940944732471E-3</c:v>
                </c:pt>
                <c:pt idx="47">
                  <c:v>2.2657821348844205E-3</c:v>
                </c:pt>
                <c:pt idx="48">
                  <c:v>1.6543690479531668E-3</c:v>
                </c:pt>
                <c:pt idx="49">
                  <c:v>1.2037066520973235E-3</c:v>
                </c:pt>
                <c:pt idx="50">
                  <c:v>8.791058492426026E-4</c:v>
                </c:pt>
                <c:pt idx="51">
                  <c:v>6.6139455594705016E-4</c:v>
                </c:pt>
                <c:pt idx="52">
                  <c:v>5.5584640298513195E-4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6AC-45EE-A8D2-4DD0AB037A1F}"/>
            </c:ext>
          </c:extLst>
        </c:ser>
        <c:ser>
          <c:idx val="4"/>
          <c:order val="3"/>
          <c:tx>
            <c:v>100 gpm</c:v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zone2chart!$F$3:$F$55</c:f>
              <c:numCache>
                <c:formatCode>General</c:formatCode>
                <c:ptCount val="53"/>
                <c:pt idx="0">
                  <c:v>39.149156363346506</c:v>
                </c:pt>
                <c:pt idx="1">
                  <c:v>25.285257057355825</c:v>
                </c:pt>
                <c:pt idx="2">
                  <c:v>22.828800199717833</c:v>
                </c:pt>
                <c:pt idx="3">
                  <c:v>20.372349027862061</c:v>
                </c:pt>
                <c:pt idx="4">
                  <c:v>18.935425407887273</c:v>
                </c:pt>
                <c:pt idx="5">
                  <c:v>17.91592059898316</c:v>
                </c:pt>
                <c:pt idx="6">
                  <c:v>17.125140255339129</c:v>
                </c:pt>
                <c:pt idx="7">
                  <c:v>14.66887102048736</c:v>
                </c:pt>
                <c:pt idx="8">
                  <c:v>14.022849031168397</c:v>
                </c:pt>
                <c:pt idx="9">
                  <c:v>13.232250606367217</c:v>
                </c:pt>
                <c:pt idx="10">
                  <c:v>12.213170238445992</c:v>
                </c:pt>
                <c:pt idx="11">
                  <c:v>11.422935523712964</c:v>
                </c:pt>
                <c:pt idx="12">
                  <c:v>10.777496907975573</c:v>
                </c:pt>
                <c:pt idx="13">
                  <c:v>10.232019757583712</c:v>
                </c:pt>
                <c:pt idx="14">
                  <c:v>9.759741748345812</c:v>
                </c:pt>
                <c:pt idx="15">
                  <c:v>9.3434005878623339</c:v>
                </c:pt>
                <c:pt idx="16">
                  <c:v>8.7788338499185219</c:v>
                </c:pt>
                <c:pt idx="17">
                  <c:v>6.3434052334281148</c:v>
                </c:pt>
                <c:pt idx="18">
                  <c:v>4.9412425523746348</c:v>
                </c:pt>
                <c:pt idx="19">
                  <c:v>3.9698297089454639</c:v>
                </c:pt>
                <c:pt idx="20">
                  <c:v>3.2399169803557188</c:v>
                </c:pt>
                <c:pt idx="21">
                  <c:v>2.6667656633241688</c:v>
                </c:pt>
                <c:pt idx="22">
                  <c:v>2.2047353919344621</c:v>
                </c:pt>
                <c:pt idx="23">
                  <c:v>1.8261611358490286</c:v>
                </c:pt>
                <c:pt idx="24">
                  <c:v>1.5128021585042117</c:v>
                </c:pt>
                <c:pt idx="25">
                  <c:v>1.2518397439265967</c:v>
                </c:pt>
                <c:pt idx="26">
                  <c:v>1.0338033383394314</c:v>
                </c:pt>
                <c:pt idx="27">
                  <c:v>0.85141192512132191</c:v>
                </c:pt>
                <c:pt idx="28">
                  <c:v>0.69888809253679196</c:v>
                </c:pt>
                <c:pt idx="29">
                  <c:v>0.57153267395086316</c:v>
                </c:pt>
                <c:pt idx="30">
                  <c:v>0.46545054032217231</c:v>
                </c:pt>
                <c:pt idx="31">
                  <c:v>0.37736765557548868</c:v>
                </c:pt>
                <c:pt idx="32">
                  <c:v>0.30450499534967196</c:v>
                </c:pt>
                <c:pt idx="33">
                  <c:v>0.24448878396618795</c:v>
                </c:pt>
                <c:pt idx="34">
                  <c:v>0.19528439413596105</c:v>
                </c:pt>
                <c:pt idx="35">
                  <c:v>0.15514592989955384</c:v>
                </c:pt>
                <c:pt idx="36">
                  <c:v>0.12257637970838489</c:v>
                </c:pt>
                <c:pt idx="37">
                  <c:v>7.521001324786189E-2</c:v>
                </c:pt>
                <c:pt idx="38">
                  <c:v>5.8394546761554741E-2</c:v>
                </c:pt>
                <c:pt idx="39">
                  <c:v>4.5066066496786128E-2</c:v>
                </c:pt>
                <c:pt idx="40">
                  <c:v>3.4567595859700463E-2</c:v>
                </c:pt>
                <c:pt idx="41">
                  <c:v>2.6351049511331836E-2</c:v>
                </c:pt>
                <c:pt idx="42">
                  <c:v>1.996222746423712E-2</c:v>
                </c:pt>
                <c:pt idx="43">
                  <c:v>1.5027354763223734E-2</c:v>
                </c:pt>
                <c:pt idx="44">
                  <c:v>1.1241063840994088E-2</c:v>
                </c:pt>
                <c:pt idx="45">
                  <c:v>8.3557420164635191E-3</c:v>
                </c:pt>
                <c:pt idx="46">
                  <c:v>6.1721881889464942E-3</c:v>
                </c:pt>
                <c:pt idx="47">
                  <c:v>4.531564269768841E-3</c:v>
                </c:pt>
                <c:pt idx="48">
                  <c:v>3.3087380959063335E-3</c:v>
                </c:pt>
                <c:pt idx="49">
                  <c:v>2.4074133041946471E-3</c:v>
                </c:pt>
                <c:pt idx="50">
                  <c:v>1.7582116984852052E-3</c:v>
                </c:pt>
                <c:pt idx="51">
                  <c:v>1.3227891118941003E-3</c:v>
                </c:pt>
                <c:pt idx="52">
                  <c:v>1.1116928059702639E-3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6AC-45EE-A8D2-4DD0AB037A1F}"/>
            </c:ext>
          </c:extLst>
        </c:ser>
        <c:ser>
          <c:idx val="5"/>
          <c:order val="4"/>
          <c:tx>
            <c:v>300 gpm</c:v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zone2chart!$G$3:$G$55</c:f>
              <c:numCache>
                <c:formatCode>General</c:formatCode>
                <c:ptCount val="53"/>
                <c:pt idx="0">
                  <c:v>117.4474690900395</c:v>
                </c:pt>
                <c:pt idx="1">
                  <c:v>75.855771172067463</c:v>
                </c:pt>
                <c:pt idx="2">
                  <c:v>68.486400599153498</c:v>
                </c:pt>
                <c:pt idx="3">
                  <c:v>61.117047083586179</c:v>
                </c:pt>
                <c:pt idx="4">
                  <c:v>56.806276223661811</c:v>
                </c:pt>
                <c:pt idx="5">
                  <c:v>53.747761796949476</c:v>
                </c:pt>
                <c:pt idx="6">
                  <c:v>51.375420766017385</c:v>
                </c:pt>
                <c:pt idx="7">
                  <c:v>44.006613061462076</c:v>
                </c:pt>
                <c:pt idx="8">
                  <c:v>42.068547093505188</c:v>
                </c:pt>
                <c:pt idx="9">
                  <c:v>39.69675181910165</c:v>
                </c:pt>
                <c:pt idx="10">
                  <c:v>36.639510715337977</c:v>
                </c:pt>
                <c:pt idx="11">
                  <c:v>34.268806571138889</c:v>
                </c:pt>
                <c:pt idx="12">
                  <c:v>32.332490723926718</c:v>
                </c:pt>
                <c:pt idx="13">
                  <c:v>30.696059272751139</c:v>
                </c:pt>
                <c:pt idx="14">
                  <c:v>29.279225245037434</c:v>
                </c:pt>
                <c:pt idx="15">
                  <c:v>28.030201763586998</c:v>
                </c:pt>
                <c:pt idx="16">
                  <c:v>26.336501549755564</c:v>
                </c:pt>
                <c:pt idx="17">
                  <c:v>19.030215700284344</c:v>
                </c:pt>
                <c:pt idx="18">
                  <c:v>14.823727657123904</c:v>
                </c:pt>
                <c:pt idx="19">
                  <c:v>11.909489126836393</c:v>
                </c:pt>
                <c:pt idx="20">
                  <c:v>9.7197509410671561</c:v>
                </c:pt>
                <c:pt idx="21">
                  <c:v>8.0002969899725063</c:v>
                </c:pt>
                <c:pt idx="22">
                  <c:v>6.6142061758033854</c:v>
                </c:pt>
                <c:pt idx="23">
                  <c:v>5.4784834075470856</c:v>
                </c:pt>
                <c:pt idx="24">
                  <c:v>4.5384064755126348</c:v>
                </c:pt>
                <c:pt idx="25">
                  <c:v>3.7555192317797901</c:v>
                </c:pt>
                <c:pt idx="26">
                  <c:v>3.1014100150182942</c:v>
                </c:pt>
                <c:pt idx="27">
                  <c:v>2.5542357753639657</c:v>
                </c:pt>
                <c:pt idx="28">
                  <c:v>2.0966642776103757</c:v>
                </c:pt>
                <c:pt idx="29">
                  <c:v>1.7145980218525894</c:v>
                </c:pt>
                <c:pt idx="30">
                  <c:v>1.3963516209665168</c:v>
                </c:pt>
                <c:pt idx="31">
                  <c:v>1.1321029667264659</c:v>
                </c:pt>
                <c:pt idx="32">
                  <c:v>0.91351498604901582</c:v>
                </c:pt>
                <c:pt idx="33">
                  <c:v>0.7334663518985638</c:v>
                </c:pt>
                <c:pt idx="34">
                  <c:v>0.58585318240788309</c:v>
                </c:pt>
                <c:pt idx="35">
                  <c:v>0.46543778969866145</c:v>
                </c:pt>
                <c:pt idx="36">
                  <c:v>0.36772913912515465</c:v>
                </c:pt>
                <c:pt idx="37">
                  <c:v>0.22563003974358567</c:v>
                </c:pt>
                <c:pt idx="38">
                  <c:v>0.17518364028466421</c:v>
                </c:pt>
                <c:pt idx="39">
                  <c:v>0.13519819949035838</c:v>
                </c:pt>
                <c:pt idx="40">
                  <c:v>0.1037027875791014</c:v>
                </c:pt>
                <c:pt idx="41">
                  <c:v>7.9053148533995504E-2</c:v>
                </c:pt>
                <c:pt idx="42">
                  <c:v>5.9886682392711353E-2</c:v>
                </c:pt>
                <c:pt idx="43">
                  <c:v>4.5082064289671195E-2</c:v>
                </c:pt>
                <c:pt idx="44">
                  <c:v>3.3723191522982261E-2</c:v>
                </c:pt>
                <c:pt idx="45">
                  <c:v>2.5067226049390552E-2</c:v>
                </c:pt>
                <c:pt idx="46">
                  <c:v>1.8516564566839481E-2</c:v>
                </c:pt>
                <c:pt idx="47">
                  <c:v>1.3594692809306521E-2</c:v>
                </c:pt>
                <c:pt idx="48">
                  <c:v>9.9262142877190006E-3</c:v>
                </c:pt>
                <c:pt idx="49">
                  <c:v>7.2222399125839399E-3</c:v>
                </c:pt>
                <c:pt idx="50">
                  <c:v>5.2746350954556154E-3</c:v>
                </c:pt>
                <c:pt idx="51">
                  <c:v>3.968367335682301E-3</c:v>
                </c:pt>
                <c:pt idx="52">
                  <c:v>3.3350784179107919E-3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6AC-45EE-A8D2-4DD0AB037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350336"/>
        <c:axId val="94356608"/>
      </c:scatterChart>
      <c:valAx>
        <c:axId val="94350336"/>
        <c:scaling>
          <c:orientation val="minMax"/>
          <c:max val="2"/>
        </c:scaling>
        <c:delete val="0"/>
        <c:axPos val="b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DISTANCE</a:t>
                </a:r>
                <a:r>
                  <a:rPr lang="en-US" sz="2000" baseline="0"/>
                  <a:t> IN MILES</a:t>
                </a:r>
                <a:endParaRPr lang="en-US" sz="2000"/>
              </a:p>
            </c:rich>
          </c:tx>
          <c:overlay val="0"/>
        </c:title>
        <c:numFmt formatCode="0.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6608"/>
        <c:crosses val="max"/>
        <c:crossBetween val="midCat"/>
        <c:minorUnit val="0.5"/>
      </c:valAx>
      <c:valAx>
        <c:axId val="94356608"/>
        <c:scaling>
          <c:orientation val="maxMin"/>
          <c:max val="12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DRAWDOWN IN FEET</a:t>
                </a:r>
              </a:p>
            </c:rich>
          </c:tx>
          <c:layout>
            <c:manualLayout>
              <c:xMode val="edge"/>
              <c:yMode val="edge"/>
              <c:x val="8.9790759123563237E-3"/>
              <c:y val="0.36335369575803289"/>
            </c:manualLayout>
          </c:layout>
          <c:overlay val="0"/>
        </c:title>
        <c:numFmt formatCode="#,##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0336"/>
        <c:crossesAt val="0"/>
        <c:crossBetween val="midCat"/>
        <c:majorUnit val="10"/>
        <c:minorUnit val="10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1599996299382827"/>
          <c:y val="0.61410711012902042"/>
          <c:w val="0.12374401234700035"/>
          <c:h val="0.24378741194900044"/>
        </c:manualLayout>
      </c:layout>
      <c:overlay val="0"/>
      <c:spPr>
        <a:solidFill>
          <a:sysClr val="window" lastClr="FFFFFF"/>
        </a:solidFill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Drawdown at Distance from Pumping Well 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Edwards ZONE 3, 50 YEARS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29873005340135694"/>
          <c:y val="1.4802319670515493E-2"/>
        </c:manualLayout>
      </c:layout>
      <c:overlay val="1"/>
      <c:spPr>
        <a:solidFill>
          <a:schemeClr val="bg1"/>
        </a:solidFill>
        <a:ln w="3175"/>
      </c:spPr>
    </c:title>
    <c:autoTitleDeleted val="0"/>
    <c:plotArea>
      <c:layout>
        <c:manualLayout>
          <c:layoutTarget val="inner"/>
          <c:xMode val="edge"/>
          <c:yMode val="edge"/>
          <c:x val="0.10072381532178862"/>
          <c:y val="0.10745482901593822"/>
          <c:w val="0.85664697962520009"/>
          <c:h val="0.77833065333236517"/>
        </c:manualLayout>
      </c:layout>
      <c:scatterChart>
        <c:scatterStyle val="lineMarker"/>
        <c:varyColors val="0"/>
        <c:ser>
          <c:idx val="0"/>
          <c:order val="0"/>
          <c:tx>
            <c:v>17.36 gpm</c:v>
          </c:tx>
          <c:marker>
            <c:symbol val="none"/>
          </c:marker>
          <c:xVal>
            <c:numRef>
              <c:f>zone3chart!$A$3:$A$50</c:f>
              <c:numCache>
                <c:formatCode>General</c:formatCode>
                <c:ptCount val="4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</c:numCache>
            </c:numRef>
          </c:xVal>
          <c:yVal>
            <c:numRef>
              <c:f>zone3chart!$C$3:$C$50</c:f>
              <c:numCache>
                <c:formatCode>General</c:formatCode>
                <c:ptCount val="48"/>
                <c:pt idx="0">
                  <c:v>4.1116200674956032</c:v>
                </c:pt>
                <c:pt idx="1">
                  <c:v>2.6894360430962601</c:v>
                </c:pt>
                <c:pt idx="2">
                  <c:v>2.4374481528192722</c:v>
                </c:pt>
                <c:pt idx="3">
                  <c:v>2.1854606071949818</c:v>
                </c:pt>
                <c:pt idx="4">
                  <c:v>2.0380578394378617</c:v>
                </c:pt>
                <c:pt idx="5">
                  <c:v>1.9334744401760335</c:v>
                </c:pt>
                <c:pt idx="6">
                  <c:v>1.8523538003406712</c:v>
                </c:pt>
                <c:pt idx="7">
                  <c:v>1.6003772833151528</c:v>
                </c:pt>
                <c:pt idx="8">
                  <c:v>1.5341025076376822</c:v>
                </c:pt>
                <c:pt idx="9">
                  <c:v>1.4529928957505489</c:v>
                </c:pt>
                <c:pt idx="10">
                  <c:v>1.3484352270669477</c:v>
                </c:pt>
                <c:pt idx="11">
                  <c:v>1.26734766650451</c:v>
                </c:pt>
                <c:pt idx="12">
                  <c:v>1.2011082620328322</c:v>
                </c:pt>
                <c:pt idx="13">
                  <c:v>1.1451178003695546</c:v>
                </c:pt>
                <c:pt idx="14">
                  <c:v>1.0966309594928332</c:v>
                </c:pt>
                <c:pt idx="15">
                  <c:v>1.053876948810653</c:v>
                </c:pt>
                <c:pt idx="16">
                  <c:v>0.99588198988749554</c:v>
                </c:pt>
                <c:pt idx="17">
                  <c:v>0.74517134787941808</c:v>
                </c:pt>
                <c:pt idx="18">
                  <c:v>0.59988679327077044</c:v>
                </c:pt>
                <c:pt idx="19">
                  <c:v>0.49824814019642022</c:v>
                </c:pt>
                <c:pt idx="20">
                  <c:v>0.42087841404545612</c:v>
                </c:pt>
                <c:pt idx="21">
                  <c:v>0.35913002249060028</c:v>
                </c:pt>
                <c:pt idx="22">
                  <c:v>0.3083732236892277</c:v>
                </c:pt>
                <c:pt idx="23">
                  <c:v>0.26582773380774927</c:v>
                </c:pt>
                <c:pt idx="24">
                  <c:v>0.22968387838629106</c:v>
                </c:pt>
                <c:pt idx="25">
                  <c:v>0.19869032214407051</c:v>
                </c:pt>
                <c:pt idx="26">
                  <c:v>0.1719396433315068</c:v>
                </c:pt>
                <c:pt idx="27">
                  <c:v>0.14874788066154893</c:v>
                </c:pt>
                <c:pt idx="28">
                  <c:v>0.12858271060468315</c:v>
                </c:pt>
                <c:pt idx="29">
                  <c:v>0.11101853987722123</c:v>
                </c:pt>
                <c:pt idx="30">
                  <c:v>9.5707321689798314E-2</c:v>
                </c:pt>
                <c:pt idx="31">
                  <c:v>8.2358973094016741E-2</c:v>
                </c:pt>
                <c:pt idx="32">
                  <c:v>7.0727873368276226E-2</c:v>
                </c:pt>
                <c:pt idx="33">
                  <c:v>6.0603333075971405E-2</c:v>
                </c:pt>
                <c:pt idx="34">
                  <c:v>5.1802722522209993E-2</c:v>
                </c:pt>
                <c:pt idx="35">
                  <c:v>4.4166419474726638E-2</c:v>
                </c:pt>
                <c:pt idx="36">
                  <c:v>3.7554023529069752E-2</c:v>
                </c:pt>
                <c:pt idx="37">
                  <c:v>3.1841465383573998E-2</c:v>
                </c:pt>
                <c:pt idx="38">
                  <c:v>2.6918756221361334E-2</c:v>
                </c:pt>
                <c:pt idx="39">
                  <c:v>2.2688199837657335E-2</c:v>
                </c:pt>
                <c:pt idx="40">
                  <c:v>1.9062942551253802E-2</c:v>
                </c:pt>
                <c:pt idx="41">
                  <c:v>1.5965772068508449E-2</c:v>
                </c:pt>
                <c:pt idx="42">
                  <c:v>1.3328101781921807E-2</c:v>
                </c:pt>
                <c:pt idx="43">
                  <c:v>1.1089094955051396E-2</c:v>
                </c:pt>
                <c:pt idx="44">
                  <c:v>9.194896129553265E-3</c:v>
                </c:pt>
                <c:pt idx="45">
                  <c:v>7.5979463882832879E-3</c:v>
                </c:pt>
                <c:pt idx="46">
                  <c:v>6.2563658373407131E-3</c:v>
                </c:pt>
                <c:pt idx="47">
                  <c:v>5.1333915329928263E-3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ECB-421A-B6BE-547A5DC6878A}"/>
            </c:ext>
          </c:extLst>
        </c:ser>
        <c:ser>
          <c:idx val="1"/>
          <c:order val="1"/>
          <c:tx>
            <c:v>30 gpm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zone3chart!$D$3:$D$54</c:f>
              <c:numCache>
                <c:formatCode>General</c:formatCode>
                <c:ptCount val="52"/>
                <c:pt idx="0">
                  <c:v>7.1053342180223549</c:v>
                </c:pt>
                <c:pt idx="1">
                  <c:v>4.6476429316179608</c:v>
                </c:pt>
                <c:pt idx="2">
                  <c:v>4.2121799875909085</c:v>
                </c:pt>
                <c:pt idx="3">
                  <c:v>3.7767176391618347</c:v>
                </c:pt>
                <c:pt idx="4">
                  <c:v>3.521989353867272</c:v>
                </c:pt>
                <c:pt idx="5">
                  <c:v>3.341257673115265</c:v>
                </c:pt>
                <c:pt idx="6">
                  <c:v>3.2010722356117589</c:v>
                </c:pt>
                <c:pt idx="7">
                  <c:v>2.7656289458211165</c:v>
                </c:pt>
                <c:pt idx="8">
                  <c:v>2.6510988035213403</c:v>
                </c:pt>
                <c:pt idx="9">
                  <c:v>2.5109324235320547</c:v>
                </c:pt>
                <c:pt idx="10">
                  <c:v>2.3302452080650018</c:v>
                </c:pt>
                <c:pt idx="11">
                  <c:v>2.1901169352036463</c:v>
                </c:pt>
                <c:pt idx="12">
                  <c:v>2.0756479182595022</c:v>
                </c:pt>
                <c:pt idx="13">
                  <c:v>1.9788902080119029</c:v>
                </c:pt>
                <c:pt idx="14">
                  <c:v>1.895099584377016</c:v>
                </c:pt>
                <c:pt idx="15">
                  <c:v>1.8212159253640317</c:v>
                </c:pt>
                <c:pt idx="16">
                  <c:v>1.7209942221558103</c:v>
                </c:pt>
                <c:pt idx="17">
                  <c:v>1.2877385043999161</c:v>
                </c:pt>
                <c:pt idx="18">
                  <c:v>1.0366707256983358</c:v>
                </c:pt>
                <c:pt idx="19">
                  <c:v>0.86102789204450503</c:v>
                </c:pt>
                <c:pt idx="20">
                  <c:v>0.72732444823523523</c:v>
                </c:pt>
                <c:pt idx="21">
                  <c:v>0.62061639831324922</c:v>
                </c:pt>
                <c:pt idx="22">
                  <c:v>0.53290303632931046</c:v>
                </c:pt>
                <c:pt idx="23">
                  <c:v>0.45937972432214735</c:v>
                </c:pt>
                <c:pt idx="24">
                  <c:v>0.39691914467677025</c:v>
                </c:pt>
                <c:pt idx="25">
                  <c:v>0.34335885163145824</c:v>
                </c:pt>
                <c:pt idx="26">
                  <c:v>0.29713072004292651</c:v>
                </c:pt>
                <c:pt idx="27">
                  <c:v>0.25705278916166285</c:v>
                </c:pt>
                <c:pt idx="28">
                  <c:v>0.22220514505417593</c:v>
                </c:pt>
                <c:pt idx="29">
                  <c:v>0.19185231545602746</c:v>
                </c:pt>
                <c:pt idx="30">
                  <c:v>0.16539283702154087</c:v>
                </c:pt>
                <c:pt idx="31">
                  <c:v>0.14232541433297821</c:v>
                </c:pt>
                <c:pt idx="32">
                  <c:v>0.12222558761798887</c:v>
                </c:pt>
                <c:pt idx="33">
                  <c:v>0.10472926222806117</c:v>
                </c:pt>
                <c:pt idx="34">
                  <c:v>8.9520833851745377E-2</c:v>
                </c:pt>
                <c:pt idx="35">
                  <c:v>7.6324457617615152E-2</c:v>
                </c:pt>
                <c:pt idx="36">
                  <c:v>6.489750609862284E-2</c:v>
                </c:pt>
                <c:pt idx="37">
                  <c:v>5.5025573819540319E-2</c:v>
                </c:pt>
                <c:pt idx="38">
                  <c:v>4.6518587940140556E-2</c:v>
                </c:pt>
                <c:pt idx="39">
                  <c:v>3.9207718613463137E-2</c:v>
                </c:pt>
                <c:pt idx="40">
                  <c:v>3.2942873072443202E-2</c:v>
                </c:pt>
                <c:pt idx="41">
                  <c:v>2.759061993405838E-2</c:v>
                </c:pt>
                <c:pt idx="42">
                  <c:v>2.3032433954933998E-2</c:v>
                </c:pt>
                <c:pt idx="43">
                  <c:v>1.9163182526010476E-2</c:v>
                </c:pt>
                <c:pt idx="44">
                  <c:v>1.5889797458905411E-2</c:v>
                </c:pt>
                <c:pt idx="45">
                  <c:v>1.3130091684821351E-2</c:v>
                </c:pt>
                <c:pt idx="46">
                  <c:v>1.0811692115220126E-2</c:v>
                </c:pt>
                <c:pt idx="47">
                  <c:v>8.8710683173839171E-3</c:v>
                </c:pt>
                <c:pt idx="48">
                  <c:v>7.2526426951769855E-3</c:v>
                </c:pt>
                <c:pt idx="49">
                  <c:v>5.9079721532383743E-3</c:v>
                </c:pt>
                <c:pt idx="50">
                  <c:v>4.7949942145422845E-3</c:v>
                </c:pt>
                <c:pt idx="51">
                  <c:v>3.8773325958525629E-3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ECB-421A-B6BE-547A5DC6878A}"/>
            </c:ext>
          </c:extLst>
        </c:ser>
        <c:ser>
          <c:idx val="2"/>
          <c:order val="2"/>
          <c:tx>
            <c:v>50 gpm</c:v>
          </c:tx>
          <c:spPr>
            <a:ln>
              <a:solidFill>
                <a:srgbClr val="C0504D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zone3chart!$E$3:$E$54</c:f>
              <c:numCache>
                <c:formatCode>General</c:formatCode>
                <c:ptCount val="52"/>
                <c:pt idx="0">
                  <c:v>11.842223696703927</c:v>
                </c:pt>
                <c:pt idx="1">
                  <c:v>7.7460715526966029</c:v>
                </c:pt>
                <c:pt idx="2">
                  <c:v>7.0202999793181817</c:v>
                </c:pt>
                <c:pt idx="3">
                  <c:v>6.2945293986030597</c:v>
                </c:pt>
                <c:pt idx="4">
                  <c:v>5.8699822564454545</c:v>
                </c:pt>
                <c:pt idx="5">
                  <c:v>5.5687627885254436</c:v>
                </c:pt>
                <c:pt idx="6">
                  <c:v>5.3351203926862656</c:v>
                </c:pt>
                <c:pt idx="7">
                  <c:v>4.6093815763685289</c:v>
                </c:pt>
                <c:pt idx="8">
                  <c:v>4.4184980058689014</c:v>
                </c:pt>
                <c:pt idx="9">
                  <c:v>4.1848873725534252</c:v>
                </c:pt>
                <c:pt idx="10">
                  <c:v>3.8837420134416702</c:v>
                </c:pt>
                <c:pt idx="11">
                  <c:v>3.6501948920060778</c:v>
                </c:pt>
                <c:pt idx="12">
                  <c:v>3.4594131970991717</c:v>
                </c:pt>
                <c:pt idx="13">
                  <c:v>3.2981503466865054</c:v>
                </c:pt>
                <c:pt idx="14">
                  <c:v>3.1584993072950271</c:v>
                </c:pt>
                <c:pt idx="15">
                  <c:v>3.0353598756067202</c:v>
                </c:pt>
                <c:pt idx="16">
                  <c:v>2.8683237035930178</c:v>
                </c:pt>
                <c:pt idx="17">
                  <c:v>2.1462308406665271</c:v>
                </c:pt>
                <c:pt idx="18">
                  <c:v>1.7277845428305603</c:v>
                </c:pt>
                <c:pt idx="19">
                  <c:v>1.4350464867408419</c:v>
                </c:pt>
                <c:pt idx="20">
                  <c:v>1.2122074137253922</c:v>
                </c:pt>
                <c:pt idx="21">
                  <c:v>1.0343606638554157</c:v>
                </c:pt>
                <c:pt idx="22">
                  <c:v>0.88817172721551774</c:v>
                </c:pt>
                <c:pt idx="23">
                  <c:v>0.76563287387024581</c:v>
                </c:pt>
                <c:pt idx="24">
                  <c:v>0.66153190779461724</c:v>
                </c:pt>
                <c:pt idx="25">
                  <c:v>0.57226475271909727</c:v>
                </c:pt>
                <c:pt idx="26">
                  <c:v>0.49521786673821094</c:v>
                </c:pt>
                <c:pt idx="27">
                  <c:v>0.42842131526943822</c:v>
                </c:pt>
                <c:pt idx="28">
                  <c:v>0.37034190842362669</c:v>
                </c:pt>
                <c:pt idx="29">
                  <c:v>0.31975385909337917</c:v>
                </c:pt>
                <c:pt idx="30">
                  <c:v>0.27565472836923482</c:v>
                </c:pt>
                <c:pt idx="31">
                  <c:v>0.23720902388829709</c:v>
                </c:pt>
                <c:pt idx="32">
                  <c:v>0.20370931269664816</c:v>
                </c:pt>
                <c:pt idx="33">
                  <c:v>0.174548770380102</c:v>
                </c:pt>
                <c:pt idx="34">
                  <c:v>0.149201389752909</c:v>
                </c:pt>
                <c:pt idx="35">
                  <c:v>0.12720742936269194</c:v>
                </c:pt>
                <c:pt idx="36">
                  <c:v>0.10816251016437142</c:v>
                </c:pt>
                <c:pt idx="37">
                  <c:v>9.1709289699233879E-2</c:v>
                </c:pt>
                <c:pt idx="38">
                  <c:v>7.7530979900234276E-2</c:v>
                </c:pt>
                <c:pt idx="39">
                  <c:v>6.534619768910524E-2</c:v>
                </c:pt>
                <c:pt idx="40">
                  <c:v>5.4904788454072019E-2</c:v>
                </c:pt>
                <c:pt idx="41">
                  <c:v>4.5984366556763974E-2</c:v>
                </c:pt>
                <c:pt idx="42">
                  <c:v>3.8387389924890006E-2</c:v>
                </c:pt>
                <c:pt idx="43">
                  <c:v>3.1938637543350801E-2</c:v>
                </c:pt>
                <c:pt idx="44">
                  <c:v>2.6482995764842355E-2</c:v>
                </c:pt>
                <c:pt idx="45">
                  <c:v>2.1883486141368921E-2</c:v>
                </c:pt>
                <c:pt idx="46">
                  <c:v>1.8019486858700213E-2</c:v>
                </c:pt>
                <c:pt idx="47">
                  <c:v>1.4785113862306531E-2</c:v>
                </c:pt>
                <c:pt idx="48">
                  <c:v>1.2087737825294978E-2</c:v>
                </c:pt>
                <c:pt idx="49">
                  <c:v>9.846620255397294E-3</c:v>
                </c:pt>
                <c:pt idx="50">
                  <c:v>7.9916570242371428E-3</c:v>
                </c:pt>
                <c:pt idx="51">
                  <c:v>6.4622209930876064E-3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ECB-421A-B6BE-547A5DC6878A}"/>
            </c:ext>
          </c:extLst>
        </c:ser>
        <c:ser>
          <c:idx val="3"/>
          <c:order val="3"/>
          <c:tx>
            <c:v>100 gpm</c:v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zone3chart!$F$3:$F$54</c:f>
              <c:numCache>
                <c:formatCode>General</c:formatCode>
                <c:ptCount val="52"/>
                <c:pt idx="0">
                  <c:v>23.684447393407854</c:v>
                </c:pt>
                <c:pt idx="1">
                  <c:v>15.492143105393206</c:v>
                </c:pt>
                <c:pt idx="2">
                  <c:v>14.040599958636363</c:v>
                </c:pt>
                <c:pt idx="3">
                  <c:v>12.589058797206119</c:v>
                </c:pt>
                <c:pt idx="4">
                  <c:v>11.739964512890909</c:v>
                </c:pt>
                <c:pt idx="5">
                  <c:v>11.137525577050887</c:v>
                </c:pt>
                <c:pt idx="6">
                  <c:v>10.670240785372531</c:v>
                </c:pt>
                <c:pt idx="7">
                  <c:v>9.2187631527370577</c:v>
                </c:pt>
                <c:pt idx="8">
                  <c:v>8.8369960117378028</c:v>
                </c:pt>
                <c:pt idx="9">
                  <c:v>8.3697747451068505</c:v>
                </c:pt>
                <c:pt idx="10">
                  <c:v>7.7674840268833405</c:v>
                </c:pt>
                <c:pt idx="11">
                  <c:v>7.3003897840121557</c:v>
                </c:pt>
                <c:pt idx="12">
                  <c:v>6.9188263941983434</c:v>
                </c:pt>
                <c:pt idx="13">
                  <c:v>6.5963006933730108</c:v>
                </c:pt>
                <c:pt idx="14">
                  <c:v>6.3169986145900543</c:v>
                </c:pt>
                <c:pt idx="15">
                  <c:v>6.0707197512134403</c:v>
                </c:pt>
                <c:pt idx="16">
                  <c:v>5.7366474071860356</c:v>
                </c:pt>
                <c:pt idx="17">
                  <c:v>4.2924616813330543</c:v>
                </c:pt>
                <c:pt idx="18">
                  <c:v>3.4555690856611205</c:v>
                </c:pt>
                <c:pt idx="19">
                  <c:v>2.8700929734816838</c:v>
                </c:pt>
                <c:pt idx="20">
                  <c:v>2.4244148274507844</c:v>
                </c:pt>
                <c:pt idx="21">
                  <c:v>2.0687213277108314</c:v>
                </c:pt>
                <c:pt idx="22">
                  <c:v>1.7763434544310355</c:v>
                </c:pt>
                <c:pt idx="23">
                  <c:v>1.5312657477404916</c:v>
                </c:pt>
                <c:pt idx="24">
                  <c:v>1.3230638155892345</c:v>
                </c:pt>
                <c:pt idx="25">
                  <c:v>1.1445295054381945</c:v>
                </c:pt>
                <c:pt idx="26">
                  <c:v>0.99043573347642189</c:v>
                </c:pt>
                <c:pt idx="27">
                  <c:v>0.85684263053887644</c:v>
                </c:pt>
                <c:pt idx="28">
                  <c:v>0.74068381684725337</c:v>
                </c:pt>
                <c:pt idx="29">
                  <c:v>0.63950771818675833</c:v>
                </c:pt>
                <c:pt idx="30">
                  <c:v>0.55130945673846965</c:v>
                </c:pt>
                <c:pt idx="31">
                  <c:v>0.47441804777659419</c:v>
                </c:pt>
                <c:pt idx="32">
                  <c:v>0.40741862539329632</c:v>
                </c:pt>
                <c:pt idx="33">
                  <c:v>0.34909754076020399</c:v>
                </c:pt>
                <c:pt idx="34">
                  <c:v>0.29840277950581801</c:v>
                </c:pt>
                <c:pt idx="35">
                  <c:v>0.25441485872538389</c:v>
                </c:pt>
                <c:pt idx="36">
                  <c:v>0.21632502032874285</c:v>
                </c:pt>
                <c:pt idx="37">
                  <c:v>0.18341857939846776</c:v>
                </c:pt>
                <c:pt idx="38">
                  <c:v>0.15506195980046855</c:v>
                </c:pt>
                <c:pt idx="39">
                  <c:v>0.13069239537821048</c:v>
                </c:pt>
                <c:pt idx="40">
                  <c:v>0.10980957690814404</c:v>
                </c:pt>
                <c:pt idx="41">
                  <c:v>9.1968733113527948E-2</c:v>
                </c:pt>
                <c:pt idx="42">
                  <c:v>7.6774779849780012E-2</c:v>
                </c:pt>
                <c:pt idx="43">
                  <c:v>6.3877275086701601E-2</c:v>
                </c:pt>
                <c:pt idx="44">
                  <c:v>5.296599152968471E-2</c:v>
                </c:pt>
                <c:pt idx="45">
                  <c:v>4.3766972282737841E-2</c:v>
                </c:pt>
                <c:pt idx="46">
                  <c:v>3.6038973717400426E-2</c:v>
                </c:pt>
                <c:pt idx="47">
                  <c:v>2.9570227724613062E-2</c:v>
                </c:pt>
                <c:pt idx="48">
                  <c:v>2.4175475650589955E-2</c:v>
                </c:pt>
                <c:pt idx="49">
                  <c:v>1.9693240510794588E-2</c:v>
                </c:pt>
                <c:pt idx="50">
                  <c:v>1.5983314048474286E-2</c:v>
                </c:pt>
                <c:pt idx="51">
                  <c:v>1.2924441986175213E-2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ECB-421A-B6BE-547A5DC6878A}"/>
            </c:ext>
          </c:extLst>
        </c:ser>
        <c:ser>
          <c:idx val="4"/>
          <c:order val="4"/>
          <c:tx>
            <c:v>300 gpm</c:v>
          </c:tx>
          <c:spPr>
            <a:ln>
              <a:solidFill>
                <a:srgbClr val="8064A2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zone3chart!$G$3:$G$54</c:f>
              <c:numCache>
                <c:formatCode>General</c:formatCode>
                <c:ptCount val="52"/>
                <c:pt idx="0">
                  <c:v>71.053342180223552</c:v>
                </c:pt>
                <c:pt idx="1">
                  <c:v>46.476429316179612</c:v>
                </c:pt>
                <c:pt idx="2">
                  <c:v>42.121799875909083</c:v>
                </c:pt>
                <c:pt idx="3">
                  <c:v>37.767176391618349</c:v>
                </c:pt>
                <c:pt idx="4">
                  <c:v>35.219893538672721</c:v>
                </c:pt>
                <c:pt idx="5">
                  <c:v>33.412576731152654</c:v>
                </c:pt>
                <c:pt idx="6">
                  <c:v>32.01072235611759</c:v>
                </c:pt>
                <c:pt idx="7">
                  <c:v>27.65628945821117</c:v>
                </c:pt>
                <c:pt idx="8">
                  <c:v>26.510988035213405</c:v>
                </c:pt>
                <c:pt idx="9">
                  <c:v>25.10932423532055</c:v>
                </c:pt>
                <c:pt idx="10">
                  <c:v>23.302452080650017</c:v>
                </c:pt>
                <c:pt idx="11">
                  <c:v>21.901169352036465</c:v>
                </c:pt>
                <c:pt idx="12">
                  <c:v>20.756479182595026</c:v>
                </c:pt>
                <c:pt idx="13">
                  <c:v>19.78890208011903</c:v>
                </c:pt>
                <c:pt idx="14">
                  <c:v>18.950995843770162</c:v>
                </c:pt>
                <c:pt idx="15">
                  <c:v>18.212159253640319</c:v>
                </c:pt>
                <c:pt idx="16">
                  <c:v>17.209942221558105</c:v>
                </c:pt>
                <c:pt idx="17">
                  <c:v>12.877385043999162</c:v>
                </c:pt>
                <c:pt idx="18">
                  <c:v>10.366707256983361</c:v>
                </c:pt>
                <c:pt idx="19">
                  <c:v>8.6102789204450509</c:v>
                </c:pt>
                <c:pt idx="20">
                  <c:v>7.2732444823523528</c:v>
                </c:pt>
                <c:pt idx="21">
                  <c:v>6.2061639831324928</c:v>
                </c:pt>
                <c:pt idx="22">
                  <c:v>5.3290303632931053</c:v>
                </c:pt>
                <c:pt idx="23">
                  <c:v>4.5937972432214744</c:v>
                </c:pt>
                <c:pt idx="24">
                  <c:v>3.9691914467677032</c:v>
                </c:pt>
                <c:pt idx="25">
                  <c:v>3.433588516314583</c:v>
                </c:pt>
                <c:pt idx="26">
                  <c:v>2.9713072004292651</c:v>
                </c:pt>
                <c:pt idx="27">
                  <c:v>2.5705278916166292</c:v>
                </c:pt>
                <c:pt idx="28">
                  <c:v>2.2220514505417595</c:v>
                </c:pt>
                <c:pt idx="29">
                  <c:v>1.9185231545602748</c:v>
                </c:pt>
                <c:pt idx="30">
                  <c:v>1.6539283702154088</c:v>
                </c:pt>
                <c:pt idx="31">
                  <c:v>1.4232541433297823</c:v>
                </c:pt>
                <c:pt idx="32">
                  <c:v>1.2222558761798887</c:v>
                </c:pt>
                <c:pt idx="33">
                  <c:v>1.0472926222806118</c:v>
                </c:pt>
                <c:pt idx="34">
                  <c:v>0.89520833851745385</c:v>
                </c:pt>
                <c:pt idx="35">
                  <c:v>0.7632445761761516</c:v>
                </c:pt>
                <c:pt idx="36">
                  <c:v>0.64897506098622848</c:v>
                </c:pt>
                <c:pt idx="37">
                  <c:v>0.55025573819540319</c:v>
                </c:pt>
                <c:pt idx="38">
                  <c:v>0.4651858794014056</c:v>
                </c:pt>
                <c:pt idx="39">
                  <c:v>0.39207718613463144</c:v>
                </c:pt>
                <c:pt idx="40">
                  <c:v>0.32942873072443207</c:v>
                </c:pt>
                <c:pt idx="41">
                  <c:v>0.2759061993405838</c:v>
                </c:pt>
                <c:pt idx="42">
                  <c:v>0.23032433954934001</c:v>
                </c:pt>
                <c:pt idx="43">
                  <c:v>0.19163182526010478</c:v>
                </c:pt>
                <c:pt idx="44">
                  <c:v>0.15889797458905411</c:v>
                </c:pt>
                <c:pt idx="45">
                  <c:v>0.13130091684821352</c:v>
                </c:pt>
                <c:pt idx="46">
                  <c:v>0.10811692115220127</c:v>
                </c:pt>
                <c:pt idx="47">
                  <c:v>8.8710683173839178E-2</c:v>
                </c:pt>
                <c:pt idx="48">
                  <c:v>7.2526426951769862E-2</c:v>
                </c:pt>
                <c:pt idx="49">
                  <c:v>5.907972153238375E-2</c:v>
                </c:pt>
                <c:pt idx="50">
                  <c:v>4.7949942145422843E-2</c:v>
                </c:pt>
                <c:pt idx="51">
                  <c:v>3.8773325958525631E-2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ECB-421A-B6BE-547A5DC68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350336"/>
        <c:axId val="94356608"/>
      </c:scatterChart>
      <c:valAx>
        <c:axId val="94350336"/>
        <c:scaling>
          <c:orientation val="minMax"/>
          <c:max val="2"/>
        </c:scaling>
        <c:delete val="0"/>
        <c:axPos val="b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DISTANCE</a:t>
                </a:r>
                <a:r>
                  <a:rPr lang="en-US" sz="2000" baseline="0"/>
                  <a:t> IN MILES</a:t>
                </a:r>
                <a:endParaRPr lang="en-US" sz="2000"/>
              </a:p>
            </c:rich>
          </c:tx>
          <c:overlay val="0"/>
        </c:title>
        <c:numFmt formatCode="0.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6608"/>
        <c:crosses val="max"/>
        <c:crossBetween val="midCat"/>
        <c:majorUnit val="0.5"/>
      </c:valAx>
      <c:valAx>
        <c:axId val="94356608"/>
        <c:scaling>
          <c:orientation val="maxMin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DRAWDOWN IN FEET</a:t>
                </a:r>
              </a:p>
            </c:rich>
          </c:tx>
          <c:layout>
            <c:manualLayout>
              <c:xMode val="edge"/>
              <c:yMode val="edge"/>
              <c:x val="8.9790759123563237E-3"/>
              <c:y val="0.36335369575803289"/>
            </c:manualLayout>
          </c:layout>
          <c:overlay val="0"/>
        </c:title>
        <c:numFmt formatCode="#,##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033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3673430330621124"/>
          <c:y val="0.62816068939999115"/>
          <c:w val="0.1138200999384319"/>
          <c:h val="0.22252653200958575"/>
        </c:manualLayout>
      </c:layout>
      <c:overlay val="0"/>
      <c:spPr>
        <a:solidFill>
          <a:sysClr val="window" lastClr="FFFFFF"/>
        </a:solidFill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/>
            </a:pPr>
            <a:r>
              <a:rPr lang="en-US" sz="1800" b="1" i="0" baseline="0">
                <a:effectLst/>
              </a:rPr>
              <a:t>Drawdown at Distance from Pumping Well</a:t>
            </a:r>
            <a:endParaRPr lang="en-US">
              <a:effectLst/>
            </a:endParaRPr>
          </a:p>
          <a:p>
            <a:pPr algn="ctr">
              <a:defRPr/>
            </a:pPr>
            <a:r>
              <a:rPr lang="en-US" sz="1800" b="1" i="0" baseline="0">
                <a:effectLst/>
              </a:rPr>
              <a:t>Trinity ZONE 1, 50 YEARS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30794531576241602"/>
          <c:y val="7.7755300350302063E-3"/>
        </c:manualLayout>
      </c:layout>
      <c:overlay val="1"/>
      <c:spPr>
        <a:solidFill>
          <a:schemeClr val="bg1"/>
        </a:solidFill>
        <a:ln w="3175"/>
      </c:spPr>
    </c:title>
    <c:autoTitleDeleted val="0"/>
    <c:plotArea>
      <c:layout>
        <c:manualLayout>
          <c:layoutTarget val="inner"/>
          <c:xMode val="edge"/>
          <c:yMode val="edge"/>
          <c:x val="9.0356645165597174E-2"/>
          <c:y val="0.11096822383368087"/>
          <c:w val="0.86701414978139146"/>
          <c:h val="0.77481725851462246"/>
        </c:manualLayout>
      </c:layout>
      <c:scatterChart>
        <c:scatterStyle val="lineMarker"/>
        <c:varyColors val="0"/>
        <c:ser>
          <c:idx val="0"/>
          <c:order val="0"/>
          <c:tx>
            <c:v>17.36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zone1chart!$C$3:$C$60</c:f>
              <c:numCache>
                <c:formatCode>0.0000</c:formatCode>
                <c:ptCount val="58"/>
                <c:pt idx="0">
                  <c:v>5.4603646368716303</c:v>
                </c:pt>
                <c:pt idx="1">
                  <c:v>3.8090509213703672</c:v>
                </c:pt>
                <c:pt idx="2">
                  <c:v>3.5164648538736345</c:v>
                </c:pt>
                <c:pt idx="3">
                  <c:v>3.2238788018653723</c:v>
                </c:pt>
                <c:pt idx="4">
                  <c:v>3.052726955545078</c:v>
                </c:pt>
                <c:pt idx="5">
                  <c:v>2.9312928118109833</c:v>
                </c:pt>
                <c:pt idx="6">
                  <c:v>2.837101196802982</c:v>
                </c:pt>
                <c:pt idx="7">
                  <c:v>2.5445156404252818</c:v>
                </c:pt>
                <c:pt idx="8">
                  <c:v>2.4675557395330938</c:v>
                </c:pt>
                <c:pt idx="9">
                  <c:v>2.3733646201545229</c:v>
                </c:pt>
                <c:pt idx="10">
                  <c:v>2.2519316328868362</c:v>
                </c:pt>
                <c:pt idx="11">
                  <c:v>2.1577415047591728</c:v>
                </c:pt>
                <c:pt idx="12">
                  <c:v>2.0807831939937875</c:v>
                </c:pt>
                <c:pt idx="13">
                  <c:v>2.0157165060306004</c:v>
                </c:pt>
                <c:pt idx="14">
                  <c:v>1.9593538206106917</c:v>
                </c:pt>
                <c:pt idx="15">
                  <c:v>1.9096390573057116</c:v>
                </c:pt>
                <c:pt idx="16">
                  <c:v>1.8421701773615937</c:v>
                </c:pt>
                <c:pt idx="17">
                  <c:v>1.5496416706660361</c:v>
                </c:pt>
                <c:pt idx="18">
                  <c:v>1.3785857157554238</c:v>
                </c:pt>
                <c:pt idx="19">
                  <c:v>1.2572857833718472</c:v>
                </c:pt>
                <c:pt idx="20">
                  <c:v>1.1632666630587951</c:v>
                </c:pt>
                <c:pt idx="21">
                  <c:v>1.0865172660278006</c:v>
                </c:pt>
                <c:pt idx="22">
                  <c:v>1.0216973403192666</c:v>
                </c:pt>
                <c:pt idx="23">
                  <c:v>0.96561919792069129</c:v>
                </c:pt>
                <c:pt idx="24">
                  <c:v>0.91622668033704391</c:v>
                </c:pt>
                <c:pt idx="25">
                  <c:v>0.87211582195036286</c:v>
                </c:pt>
                <c:pt idx="26">
                  <c:v>0.83228519568429304</c:v>
                </c:pt>
                <c:pt idx="27">
                  <c:v>0.79599534888367662</c:v>
                </c:pt>
                <c:pt idx="28">
                  <c:v>0.76268469680811513</c:v>
                </c:pt>
                <c:pt idx="29">
                  <c:v>0.7319166742898503</c:v>
                </c:pt>
                <c:pt idx="30">
                  <c:v>0.70334516447891859</c:v>
                </c:pt>
                <c:pt idx="31">
                  <c:v>0.67669110781356767</c:v>
                </c:pt>
                <c:pt idx="32">
                  <c:v>0.6517262147952847</c:v>
                </c:pt>
                <c:pt idx="33">
                  <c:v>0.62826134127235966</c:v>
                </c:pt>
                <c:pt idx="34">
                  <c:v>0.60613801094047992</c:v>
                </c:pt>
                <c:pt idx="35">
                  <c:v>0.58522211490564335</c:v>
                </c:pt>
                <c:pt idx="36">
                  <c:v>0.56539915007213493</c:v>
                </c:pt>
                <c:pt idx="37">
                  <c:v>0.54657056628015077</c:v>
                </c:pt>
                <c:pt idx="38">
                  <c:v>0.52865092613052622</c:v>
                </c:pt>
                <c:pt idx="39">
                  <c:v>0.5115656697495331</c:v>
                </c:pt>
                <c:pt idx="40">
                  <c:v>0.49524933618078903</c:v>
                </c:pt>
                <c:pt idx="41">
                  <c:v>0.47964413385354365</c:v>
                </c:pt>
                <c:pt idx="42">
                  <c:v>0.46469878101757323</c:v>
                </c:pt>
                <c:pt idx="43">
                  <c:v>0.45036755719244143</c:v>
                </c:pt>
                <c:pt idx="44">
                  <c:v>0.43660952117199481</c:v>
                </c:pt>
                <c:pt idx="45">
                  <c:v>0.42338786168380221</c:v>
                </c:pt>
                <c:pt idx="46">
                  <c:v>0.41066935458994014</c:v>
                </c:pt>
                <c:pt idx="47">
                  <c:v>0.39842390632293656</c:v>
                </c:pt>
                <c:pt idx="48">
                  <c:v>0.38662416762739577</c:v>
                </c:pt>
                <c:pt idx="49">
                  <c:v>0.37524520500857222</c:v>
                </c:pt>
                <c:pt idx="50">
                  <c:v>0.36426421984698193</c:v>
                </c:pt>
                <c:pt idx="51">
                  <c:v>0.35366030711918534</c:v>
                </c:pt>
                <c:pt idx="52">
                  <c:v>0.34341424721142244</c:v>
                </c:pt>
                <c:pt idx="53">
                  <c:v>0.33350832552920856</c:v>
                </c:pt>
                <c:pt idx="54">
                  <c:v>0.3239261755695243</c:v>
                </c:pt>
                <c:pt idx="55">
                  <c:v>0.31465264189049241</c:v>
                </c:pt>
                <c:pt idx="56">
                  <c:v>0.30567366002987861</c:v>
                </c:pt>
                <c:pt idx="57">
                  <c:v>0.29697615092129986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761-42E7-86CD-DEEA610368F2}"/>
            </c:ext>
          </c:extLst>
        </c:ser>
        <c:ser>
          <c:idx val="4"/>
          <c:order val="1"/>
          <c:tx>
            <c:v>30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zone1chart!$D$3:$D$42</c:f>
              <c:numCache>
                <c:formatCode>0.0000</c:formatCode>
                <c:ptCount val="40"/>
                <c:pt idx="0">
                  <c:v>9.4361140038104221</c:v>
                </c:pt>
                <c:pt idx="1">
                  <c:v>6.5824612696492517</c:v>
                </c:pt>
                <c:pt idx="2">
                  <c:v>6.076840185265497</c:v>
                </c:pt>
                <c:pt idx="3">
                  <c:v>5.5712191276475327</c:v>
                </c:pt>
                <c:pt idx="4">
                  <c:v>5.2754498079696042</c:v>
                </c:pt>
                <c:pt idx="5">
                  <c:v>5.0655981770927134</c:v>
                </c:pt>
                <c:pt idx="6">
                  <c:v>4.9028246488530796</c:v>
                </c:pt>
                <c:pt idx="7">
                  <c:v>4.3972044477395418</c:v>
                </c:pt>
                <c:pt idx="8">
                  <c:v>4.2642092273037333</c:v>
                </c:pt>
                <c:pt idx="9">
                  <c:v>4.1014365555665719</c:v>
                </c:pt>
                <c:pt idx="10">
                  <c:v>3.8915869231915377</c:v>
                </c:pt>
                <c:pt idx="11">
                  <c:v>3.7288159644455754</c:v>
                </c:pt>
                <c:pt idx="12">
                  <c:v>3.5958234919247478</c:v>
                </c:pt>
                <c:pt idx="13">
                  <c:v>3.4833810588086411</c:v>
                </c:pt>
                <c:pt idx="14">
                  <c:v>3.3859801047419791</c:v>
                </c:pt>
                <c:pt idx="15">
                  <c:v>3.3000674953439715</c:v>
                </c:pt>
                <c:pt idx="16">
                  <c:v>3.1834738088045973</c:v>
                </c:pt>
                <c:pt idx="17">
                  <c:v>2.6779521958514452</c:v>
                </c:pt>
                <c:pt idx="18">
                  <c:v>2.382348587134949</c:v>
                </c:pt>
                <c:pt idx="19">
                  <c:v>2.1727288883154041</c:v>
                </c:pt>
                <c:pt idx="20">
                  <c:v>2.0102534499863971</c:v>
                </c:pt>
                <c:pt idx="21">
                  <c:v>1.8776220035042637</c:v>
                </c:pt>
                <c:pt idx="22">
                  <c:v>1.7656060028558755</c:v>
                </c:pt>
                <c:pt idx="23">
                  <c:v>1.6686967706002731</c:v>
                </c:pt>
                <c:pt idx="24">
                  <c:v>1.5833410374488086</c:v>
                </c:pt>
                <c:pt idx="25">
                  <c:v>1.5071125955363414</c:v>
                </c:pt>
                <c:pt idx="26">
                  <c:v>1.4382808681180179</c:v>
                </c:pt>
                <c:pt idx="27">
                  <c:v>1.3755679992229435</c:v>
                </c:pt>
                <c:pt idx="28">
                  <c:v>1.3180035083089547</c:v>
                </c:pt>
                <c:pt idx="29">
                  <c:v>1.2648329624824601</c:v>
                </c:pt>
                <c:pt idx="30">
                  <c:v>1.2154582335465183</c:v>
                </c:pt>
                <c:pt idx="31">
                  <c:v>1.1693970757146908</c:v>
                </c:pt>
                <c:pt idx="32">
                  <c:v>1.126254979484939</c:v>
                </c:pt>
                <c:pt idx="33">
                  <c:v>1.0857050828439394</c:v>
                </c:pt>
                <c:pt idx="34">
                  <c:v>1.0474735212105066</c:v>
                </c:pt>
                <c:pt idx="35">
                  <c:v>1.011328539583485</c:v>
                </c:pt>
                <c:pt idx="36">
                  <c:v>0.97707226394954205</c:v>
                </c:pt>
                <c:pt idx="37">
                  <c:v>0.94453438873297935</c:v>
                </c:pt>
                <c:pt idx="38">
                  <c:v>0.91356726865874338</c:v>
                </c:pt>
                <c:pt idx="39">
                  <c:v>0.88404205601877839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761-42E7-86CD-DEEA610368F2}"/>
            </c:ext>
          </c:extLst>
        </c:ser>
        <c:ser>
          <c:idx val="1"/>
          <c:order val="2"/>
          <c:tx>
            <c:v>50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zone1chart!$E$3:$E$42</c:f>
              <c:numCache>
                <c:formatCode>0.0000</c:formatCode>
                <c:ptCount val="40"/>
                <c:pt idx="0">
                  <c:v>15.726856673017371</c:v>
                </c:pt>
                <c:pt idx="1">
                  <c:v>10.970768782748754</c:v>
                </c:pt>
                <c:pt idx="2">
                  <c:v>10.128066975442497</c:v>
                </c:pt>
                <c:pt idx="3">
                  <c:v>9.285365212745889</c:v>
                </c:pt>
                <c:pt idx="4">
                  <c:v>8.7924163466160081</c:v>
                </c:pt>
                <c:pt idx="5">
                  <c:v>8.4426636284878569</c:v>
                </c:pt>
                <c:pt idx="6">
                  <c:v>8.1713744147551335</c:v>
                </c:pt>
                <c:pt idx="7">
                  <c:v>7.3286740795659044</c:v>
                </c:pt>
                <c:pt idx="8">
                  <c:v>7.1070153788395567</c:v>
                </c:pt>
                <c:pt idx="9">
                  <c:v>6.8357275926109544</c:v>
                </c:pt>
                <c:pt idx="10">
                  <c:v>6.4859782053192303</c:v>
                </c:pt>
                <c:pt idx="11">
                  <c:v>6.2146932740759597</c:v>
                </c:pt>
                <c:pt idx="12">
                  <c:v>5.9930391532079135</c:v>
                </c:pt>
                <c:pt idx="13">
                  <c:v>5.8056350980144034</c:v>
                </c:pt>
                <c:pt idx="14">
                  <c:v>5.6433001745699656</c:v>
                </c:pt>
                <c:pt idx="15">
                  <c:v>5.5001124922399534</c:v>
                </c:pt>
                <c:pt idx="16">
                  <c:v>5.3057896813409968</c:v>
                </c:pt>
                <c:pt idx="17">
                  <c:v>4.4632536597524091</c:v>
                </c:pt>
                <c:pt idx="18">
                  <c:v>3.9705809785582487</c:v>
                </c:pt>
                <c:pt idx="19">
                  <c:v>3.6212148138590075</c:v>
                </c:pt>
                <c:pt idx="20">
                  <c:v>3.3504224166439958</c:v>
                </c:pt>
                <c:pt idx="21">
                  <c:v>3.1293700058404399</c:v>
                </c:pt>
                <c:pt idx="22">
                  <c:v>2.9426766714264598</c:v>
                </c:pt>
                <c:pt idx="23">
                  <c:v>2.781161284333789</c:v>
                </c:pt>
                <c:pt idx="24">
                  <c:v>2.6389017290813483</c:v>
                </c:pt>
                <c:pt idx="25">
                  <c:v>2.5118543258939026</c:v>
                </c:pt>
                <c:pt idx="26">
                  <c:v>2.3971347801966969</c:v>
                </c:pt>
                <c:pt idx="27">
                  <c:v>2.2926133320382394</c:v>
                </c:pt>
                <c:pt idx="28">
                  <c:v>2.1966725138482581</c:v>
                </c:pt>
                <c:pt idx="29">
                  <c:v>2.1080549374707673</c:v>
                </c:pt>
                <c:pt idx="30">
                  <c:v>2.0257637225775307</c:v>
                </c:pt>
                <c:pt idx="31">
                  <c:v>1.9489951261911516</c:v>
                </c:pt>
                <c:pt idx="32">
                  <c:v>1.8770916324748985</c:v>
                </c:pt>
                <c:pt idx="33">
                  <c:v>1.8095084714065659</c:v>
                </c:pt>
                <c:pt idx="34">
                  <c:v>1.7457892020175114</c:v>
                </c:pt>
                <c:pt idx="35">
                  <c:v>1.6855475659724752</c:v>
                </c:pt>
                <c:pt idx="36">
                  <c:v>1.628453773249237</c:v>
                </c:pt>
                <c:pt idx="37">
                  <c:v>1.5742239812216325</c:v>
                </c:pt>
                <c:pt idx="38">
                  <c:v>1.5226121144312392</c:v>
                </c:pt>
                <c:pt idx="39">
                  <c:v>1.4734034266979643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761-42E7-86CD-DEEA610368F2}"/>
            </c:ext>
          </c:extLst>
        </c:ser>
        <c:ser>
          <c:idx val="2"/>
          <c:order val="3"/>
          <c:tx>
            <c:v>100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zone1chart!$F$3:$F$42</c:f>
              <c:numCache>
                <c:formatCode>0.0000</c:formatCode>
                <c:ptCount val="40"/>
                <c:pt idx="0">
                  <c:v>31.453713346034743</c:v>
                </c:pt>
                <c:pt idx="1">
                  <c:v>21.941537565497509</c:v>
                </c:pt>
                <c:pt idx="2">
                  <c:v>20.256133950884994</c:v>
                </c:pt>
                <c:pt idx="3">
                  <c:v>18.570730425491778</c:v>
                </c:pt>
                <c:pt idx="4">
                  <c:v>17.584832693232016</c:v>
                </c:pt>
                <c:pt idx="5">
                  <c:v>16.885327256975714</c:v>
                </c:pt>
                <c:pt idx="6">
                  <c:v>16.342748829510267</c:v>
                </c:pt>
                <c:pt idx="7">
                  <c:v>14.657348159131809</c:v>
                </c:pt>
                <c:pt idx="8">
                  <c:v>14.214030757679113</c:v>
                </c:pt>
                <c:pt idx="9">
                  <c:v>13.671455185221909</c:v>
                </c:pt>
                <c:pt idx="10">
                  <c:v>12.971956410638461</c:v>
                </c:pt>
                <c:pt idx="11">
                  <c:v>12.429386548151919</c:v>
                </c:pt>
                <c:pt idx="12">
                  <c:v>11.986078306415827</c:v>
                </c:pt>
                <c:pt idx="13">
                  <c:v>11.611270196028807</c:v>
                </c:pt>
                <c:pt idx="14">
                  <c:v>11.286600349139931</c:v>
                </c:pt>
                <c:pt idx="15">
                  <c:v>11.000224984479907</c:v>
                </c:pt>
                <c:pt idx="16">
                  <c:v>10.611579362681994</c:v>
                </c:pt>
                <c:pt idx="17">
                  <c:v>8.9265073195048181</c:v>
                </c:pt>
                <c:pt idx="18">
                  <c:v>7.9411619571164973</c:v>
                </c:pt>
                <c:pt idx="19">
                  <c:v>7.2424296277180149</c:v>
                </c:pt>
                <c:pt idx="20">
                  <c:v>6.7008448332879915</c:v>
                </c:pt>
                <c:pt idx="21">
                  <c:v>6.2587400116808798</c:v>
                </c:pt>
                <c:pt idx="22">
                  <c:v>5.8853533428529197</c:v>
                </c:pt>
                <c:pt idx="23">
                  <c:v>5.5623225686675779</c:v>
                </c:pt>
                <c:pt idx="24">
                  <c:v>5.2778034581626967</c:v>
                </c:pt>
                <c:pt idx="25">
                  <c:v>5.0237086517878051</c:v>
                </c:pt>
                <c:pt idx="26">
                  <c:v>4.7942695603933938</c:v>
                </c:pt>
                <c:pt idx="27">
                  <c:v>4.5852266640764787</c:v>
                </c:pt>
                <c:pt idx="28">
                  <c:v>4.3933450276965162</c:v>
                </c:pt>
                <c:pt idx="29">
                  <c:v>4.2161098749415347</c:v>
                </c:pt>
                <c:pt idx="30">
                  <c:v>4.0515274451550614</c:v>
                </c:pt>
                <c:pt idx="31">
                  <c:v>3.8979902523823031</c:v>
                </c:pt>
                <c:pt idx="32">
                  <c:v>3.754183264949797</c:v>
                </c:pt>
                <c:pt idx="33">
                  <c:v>3.6190169428131318</c:v>
                </c:pt>
                <c:pt idx="34">
                  <c:v>3.4915784040350228</c:v>
                </c:pt>
                <c:pt idx="35">
                  <c:v>3.3710951319449505</c:v>
                </c:pt>
                <c:pt idx="36">
                  <c:v>3.256907546498474</c:v>
                </c:pt>
                <c:pt idx="37">
                  <c:v>3.1484479624432651</c:v>
                </c:pt>
                <c:pt idx="38">
                  <c:v>3.0452242288624785</c:v>
                </c:pt>
                <c:pt idx="39">
                  <c:v>2.9468068533959286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761-42E7-86CD-DEEA610368F2}"/>
            </c:ext>
          </c:extLst>
        </c:ser>
        <c:ser>
          <c:idx val="3"/>
          <c:order val="4"/>
          <c:tx>
            <c:v>300 gpm</c:v>
          </c:tx>
          <c:marker>
            <c:symbol val="none"/>
          </c:marker>
          <c:xVal>
            <c:numRef>
              <c:f>zone1chart!$A$3:$A$60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zone1chart!$G$3:$G$42</c:f>
              <c:numCache>
                <c:formatCode>0.0000</c:formatCode>
                <c:ptCount val="40"/>
                <c:pt idx="0">
                  <c:v>94.361140038104224</c:v>
                </c:pt>
                <c:pt idx="1">
                  <c:v>65.824612696492522</c:v>
                </c:pt>
                <c:pt idx="2">
                  <c:v>60.768401852654982</c:v>
                </c:pt>
                <c:pt idx="3">
                  <c:v>55.712191276475338</c:v>
                </c:pt>
                <c:pt idx="4">
                  <c:v>52.754498079696049</c:v>
                </c:pt>
                <c:pt idx="5">
                  <c:v>50.655981770927141</c:v>
                </c:pt>
                <c:pt idx="6">
                  <c:v>49.028246488530797</c:v>
                </c:pt>
                <c:pt idx="7">
                  <c:v>43.972044477395428</c:v>
                </c:pt>
                <c:pt idx="8">
                  <c:v>42.642092273037342</c:v>
                </c:pt>
                <c:pt idx="9">
                  <c:v>41.014365555665727</c:v>
                </c:pt>
                <c:pt idx="10">
                  <c:v>38.91586923191538</c:v>
                </c:pt>
                <c:pt idx="11">
                  <c:v>37.288159644455753</c:v>
                </c:pt>
                <c:pt idx="12">
                  <c:v>35.958234919247481</c:v>
                </c:pt>
                <c:pt idx="13">
                  <c:v>34.833810588086415</c:v>
                </c:pt>
                <c:pt idx="14">
                  <c:v>33.859801047419793</c:v>
                </c:pt>
                <c:pt idx="15">
                  <c:v>33.00067495343972</c:v>
                </c:pt>
                <c:pt idx="16">
                  <c:v>31.834738088045977</c:v>
                </c:pt>
                <c:pt idx="17">
                  <c:v>26.779521958514454</c:v>
                </c:pt>
                <c:pt idx="18">
                  <c:v>23.82348587134949</c:v>
                </c:pt>
                <c:pt idx="19">
                  <c:v>21.727288883154042</c:v>
                </c:pt>
                <c:pt idx="20">
                  <c:v>20.102534499863975</c:v>
                </c:pt>
                <c:pt idx="21">
                  <c:v>18.776220035042638</c:v>
                </c:pt>
                <c:pt idx="22">
                  <c:v>17.656060028558759</c:v>
                </c:pt>
                <c:pt idx="23">
                  <c:v>16.686967706002733</c:v>
                </c:pt>
                <c:pt idx="24">
                  <c:v>15.833410374488087</c:v>
                </c:pt>
                <c:pt idx="25">
                  <c:v>15.071125955363415</c:v>
                </c:pt>
                <c:pt idx="26">
                  <c:v>14.382808681180181</c:v>
                </c:pt>
                <c:pt idx="27">
                  <c:v>13.755679992229437</c:v>
                </c:pt>
                <c:pt idx="28">
                  <c:v>13.18003508308955</c:v>
                </c:pt>
                <c:pt idx="29">
                  <c:v>12.648329624824603</c:v>
                </c:pt>
                <c:pt idx="30">
                  <c:v>12.154582335465184</c:v>
                </c:pt>
                <c:pt idx="31">
                  <c:v>11.693970757146909</c:v>
                </c:pt>
                <c:pt idx="32">
                  <c:v>11.262549794849392</c:v>
                </c:pt>
                <c:pt idx="33">
                  <c:v>10.857050828439395</c:v>
                </c:pt>
                <c:pt idx="34">
                  <c:v>10.474735212105069</c:v>
                </c:pt>
                <c:pt idx="35">
                  <c:v>10.113285395834851</c:v>
                </c:pt>
                <c:pt idx="36">
                  <c:v>9.7707226394954212</c:v>
                </c:pt>
                <c:pt idx="37">
                  <c:v>9.4453438873297948</c:v>
                </c:pt>
                <c:pt idx="38">
                  <c:v>9.1356726865874354</c:v>
                </c:pt>
                <c:pt idx="39">
                  <c:v>8.8404205601877859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761-42E7-86CD-DEEA61036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350336"/>
        <c:axId val="94356608"/>
      </c:scatterChart>
      <c:valAx>
        <c:axId val="94350336"/>
        <c:scaling>
          <c:orientation val="minMax"/>
          <c:max val="2"/>
        </c:scaling>
        <c:delete val="0"/>
        <c:axPos val="b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DISTANCE</a:t>
                </a:r>
                <a:r>
                  <a:rPr lang="en-US" sz="2000" baseline="0"/>
                  <a:t> IN MILES</a:t>
                </a:r>
                <a:endParaRPr lang="en-US" sz="2000"/>
              </a:p>
            </c:rich>
          </c:tx>
          <c:overlay val="0"/>
        </c:title>
        <c:numFmt formatCode="0.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6608"/>
        <c:crosses val="max"/>
        <c:crossBetween val="midCat"/>
        <c:minorUnit val="0.5"/>
      </c:valAx>
      <c:valAx>
        <c:axId val="94356608"/>
        <c:scaling>
          <c:orientation val="maxMin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DRAWDOWN IN FEET</a:t>
                </a:r>
              </a:p>
            </c:rich>
          </c:tx>
          <c:layout>
            <c:manualLayout>
              <c:xMode val="edge"/>
              <c:yMode val="edge"/>
              <c:x val="6.6657735252670519E-3"/>
              <c:y val="0.36335369065358158"/>
            </c:manualLayout>
          </c:layout>
          <c:overlay val="0"/>
        </c:title>
        <c:numFmt formatCode="#,##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0336"/>
        <c:crossesAt val="0"/>
        <c:crossBetween val="midCat"/>
        <c:majorUnit val="10"/>
        <c:minorUnit val="5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1609486946732368"/>
          <c:y val="0.60009488210087758"/>
          <c:w val="0.12425360686289609"/>
          <c:h val="0.2464997539834678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Drawdown at Distance from Pumping Well 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Trinity ZONE 2, 50 YEARS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29527433001595982"/>
          <c:y val="7.4874039954492006E-4"/>
        </c:manualLayout>
      </c:layout>
      <c:overlay val="1"/>
      <c:spPr>
        <a:solidFill>
          <a:schemeClr val="bg1"/>
        </a:solidFill>
        <a:ln w="3175"/>
      </c:spPr>
    </c:title>
    <c:autoTitleDeleted val="0"/>
    <c:plotArea>
      <c:layout>
        <c:manualLayout>
          <c:layoutTarget val="inner"/>
          <c:xMode val="edge"/>
          <c:yMode val="edge"/>
          <c:x val="9.1508552960729558E-2"/>
          <c:y val="9.6914644562710303E-2"/>
          <c:w val="0.86355842639599434"/>
          <c:h val="0.78887083778559297"/>
        </c:manualLayout>
      </c:layout>
      <c:scatterChart>
        <c:scatterStyle val="lineMarker"/>
        <c:varyColors val="0"/>
        <c:ser>
          <c:idx val="0"/>
          <c:order val="0"/>
          <c:tx>
            <c:v>17.36 gpm</c:v>
          </c:tx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zone2chart!$C$3:$C$60</c:f>
              <c:numCache>
                <c:formatCode>General</c:formatCode>
                <c:ptCount val="58"/>
                <c:pt idx="0">
                  <c:v>3.6326050543108424</c:v>
                </c:pt>
                <c:pt idx="1">
                  <c:v>2.5517451674119482</c:v>
                </c:pt>
                <c:pt idx="2">
                  <c:v>2.3602342857012371</c:v>
                </c:pt>
                <c:pt idx="3">
                  <c:v>2.1687234106262472</c:v>
                </c:pt>
                <c:pt idx="4">
                  <c:v>2.056696739797601</c:v>
                </c:pt>
                <c:pt idx="5">
                  <c:v>1.9772125620941421</c:v>
                </c:pt>
                <c:pt idx="6">
                  <c:v>1.9155598546256207</c:v>
                </c:pt>
                <c:pt idx="7">
                  <c:v>1.7240491918935874</c:v>
                </c:pt>
                <c:pt idx="8">
                  <c:v>1.6736753700953577</c:v>
                </c:pt>
                <c:pt idx="9">
                  <c:v>1.6120228749694758</c:v>
                </c:pt>
                <c:pt idx="10">
                  <c:v>1.5325391927315402</c:v>
                </c:pt>
                <c:pt idx="11">
                  <c:v>1.4708871222887061</c:v>
                </c:pt>
                <c:pt idx="12">
                  <c:v>1.4205139817515029</c:v>
                </c:pt>
                <c:pt idx="13">
                  <c:v>1.377924371045975</c:v>
                </c:pt>
                <c:pt idx="14">
                  <c:v>1.3410318478228758</c:v>
                </c:pt>
                <c:pt idx="15">
                  <c:v>1.308490613986012</c:v>
                </c:pt>
                <c:pt idx="16">
                  <c:v>1.2643279779910628</c:v>
                </c:pt>
                <c:pt idx="17">
                  <c:v>1.0728417580084733</c:v>
                </c:pt>
                <c:pt idx="18">
                  <c:v>0.96085617410802004</c:v>
                </c:pt>
                <c:pt idx="19">
                  <c:v>0.88142950783187357</c:v>
                </c:pt>
                <c:pt idx="20">
                  <c:v>0.81985072602251641</c:v>
                </c:pt>
                <c:pt idx="21">
                  <c:v>0.76956713359774631</c:v>
                </c:pt>
                <c:pt idx="22">
                  <c:v>0.72708331436982132</c:v>
                </c:pt>
                <c:pt idx="23">
                  <c:v>0.69031280696103692</c:v>
                </c:pt>
                <c:pt idx="24">
                  <c:v>0.65790979133960725</c:v>
                </c:pt>
                <c:pt idx="25">
                  <c:v>0.62895534117830143</c:v>
                </c:pt>
                <c:pt idx="26">
                  <c:v>0.60279401371888952</c:v>
                </c:pt>
                <c:pt idx="27">
                  <c:v>0.57894184413812266</c:v>
                </c:pt>
                <c:pt idx="28">
                  <c:v>0.55703129398548656</c:v>
                </c:pt>
                <c:pt idx="29">
                  <c:v>0.53677665950753228</c:v>
                </c:pt>
                <c:pt idx="30">
                  <c:v>0.51795144315384389</c:v>
                </c:pt>
                <c:pt idx="31">
                  <c:v>0.50037304304591257</c:v>
                </c:pt>
                <c:pt idx="32">
                  <c:v>0.48389209220635077</c:v>
                </c:pt>
                <c:pt idx="33">
                  <c:v>0.46838484960924087</c:v>
                </c:pt>
                <c:pt idx="34">
                  <c:v>0.45374765122449984</c:v>
                </c:pt>
                <c:pt idx="35">
                  <c:v>0.43989278604595261</c:v>
                </c:pt>
                <c:pt idx="36">
                  <c:v>0.42674537934787182</c:v>
                </c:pt>
                <c:pt idx="37">
                  <c:v>0.4023238097176432</c:v>
                </c:pt>
                <c:pt idx="38">
                  <c:v>0.39094508327824323</c:v>
                </c:pt>
                <c:pt idx="39">
                  <c:v>0.38006206094154743</c:v>
                </c:pt>
                <c:pt idx="40">
                  <c:v>0.36963700436196573</c:v>
                </c:pt>
                <c:pt idx="41">
                  <c:v>0.35963643920102145</c:v>
                </c:pt>
                <c:pt idx="42">
                  <c:v>0.35003053419011421</c:v>
                </c:pt>
                <c:pt idx="43">
                  <c:v>0.34079258920927857</c:v>
                </c:pt>
                <c:pt idx="44">
                  <c:v>0.33189861019272537</c:v>
                </c:pt>
                <c:pt idx="45">
                  <c:v>0.32332695376870801</c:v>
                </c:pt>
                <c:pt idx="46">
                  <c:v>0.31505802834246155</c:v>
                </c:pt>
                <c:pt idx="47">
                  <c:v>0.3070740411957309</c:v>
                </c:pt>
                <c:pt idx="48">
                  <c:v>0.29935878335651694</c:v>
                </c:pt>
                <c:pt idx="49">
                  <c:v>0.29189744566689563</c:v>
                </c:pt>
                <c:pt idx="50">
                  <c:v>0.28467646077343645</c:v>
                </c:pt>
                <c:pt idx="51">
                  <c:v>0.27768336677704125</c:v>
                </c:pt>
                <c:pt idx="52">
                  <c:v>0.27090668907523313</c:v>
                </c:pt>
                <c:pt idx="53">
                  <c:v>0.26433583756058987</c:v>
                </c:pt>
                <c:pt idx="54">
                  <c:v>0.25796101684188549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F82-4203-BB78-F8E7169C0369}"/>
            </c:ext>
          </c:extLst>
        </c:ser>
        <c:ser>
          <c:idx val="1"/>
          <c:order val="1"/>
          <c:tx>
            <c:v>30 gpm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zone2chart!$A$3:$A$56</c:f>
              <c:numCache>
                <c:formatCode>General</c:formatCode>
                <c:ptCount val="54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</c:numCache>
            </c:numRef>
          </c:xVal>
          <c:yVal>
            <c:numRef>
              <c:f>zone2chart!$D$3:$D$56</c:f>
              <c:numCache>
                <c:formatCode>General</c:formatCode>
                <c:ptCount val="54"/>
                <c:pt idx="0">
                  <c:v>6.2775432966201201</c:v>
                </c:pt>
                <c:pt idx="1">
                  <c:v>4.4096978699515237</c:v>
                </c:pt>
                <c:pt idx="2">
                  <c:v>4.0787458854284049</c:v>
                </c:pt>
                <c:pt idx="3">
                  <c:v>3.7477939123725474</c:v>
                </c:pt>
                <c:pt idx="4">
                  <c:v>3.5541994351341035</c:v>
                </c:pt>
                <c:pt idx="5">
                  <c:v>3.4168419851857297</c:v>
                </c:pt>
                <c:pt idx="6">
                  <c:v>3.3102992879475015</c:v>
                </c:pt>
                <c:pt idx="7">
                  <c:v>2.9793476818437572</c:v>
                </c:pt>
                <c:pt idx="8">
                  <c:v>2.8922961464781531</c:v>
                </c:pt>
                <c:pt idx="9">
                  <c:v>2.7857538161914905</c:v>
                </c:pt>
                <c:pt idx="10">
                  <c:v>2.6483972224623389</c:v>
                </c:pt>
                <c:pt idx="11">
                  <c:v>2.5418556260749532</c:v>
                </c:pt>
                <c:pt idx="12">
                  <c:v>2.4548052680037493</c:v>
                </c:pt>
                <c:pt idx="13">
                  <c:v>2.3812057103329063</c:v>
                </c:pt>
                <c:pt idx="14">
                  <c:v>2.3174513499243248</c:v>
                </c:pt>
                <c:pt idx="15">
                  <c:v>2.2612164988237535</c:v>
                </c:pt>
                <c:pt idx="16">
                  <c:v>2.1848985794776432</c:v>
                </c:pt>
                <c:pt idx="17">
                  <c:v>1.8539892131482834</c:v>
                </c:pt>
                <c:pt idx="18">
                  <c:v>1.6604657386659334</c:v>
                </c:pt>
                <c:pt idx="19">
                  <c:v>1.5232076748246663</c:v>
                </c:pt>
                <c:pt idx="20">
                  <c:v>1.4167927293015838</c:v>
                </c:pt>
                <c:pt idx="21">
                  <c:v>1.3298971202726031</c:v>
                </c:pt>
                <c:pt idx="22">
                  <c:v>1.2564803819754977</c:v>
                </c:pt>
                <c:pt idx="23">
                  <c:v>1.1929368783888887</c:v>
                </c:pt>
                <c:pt idx="24">
                  <c:v>1.1369408836513952</c:v>
                </c:pt>
                <c:pt idx="25">
                  <c:v>1.086904391437157</c:v>
                </c:pt>
                <c:pt idx="26">
                  <c:v>1.0416947241685881</c:v>
                </c:pt>
                <c:pt idx="27">
                  <c:v>1.0004755371050509</c:v>
                </c:pt>
                <c:pt idx="28">
                  <c:v>0.96261168315464285</c:v>
                </c:pt>
                <c:pt idx="29">
                  <c:v>0.9276094346328323</c:v>
                </c:pt>
                <c:pt idx="30">
                  <c:v>0.89507737872208049</c:v>
                </c:pt>
                <c:pt idx="31">
                  <c:v>0.86469995918072451</c:v>
                </c:pt>
                <c:pt idx="32">
                  <c:v>0.83621905335198876</c:v>
                </c:pt>
                <c:pt idx="33">
                  <c:v>0.80942082305744401</c:v>
                </c:pt>
                <c:pt idx="34">
                  <c:v>0.78412612538796056</c:v>
                </c:pt>
                <c:pt idx="35">
                  <c:v>0.76018338602411173</c:v>
                </c:pt>
                <c:pt idx="36">
                  <c:v>0.73746321315876473</c:v>
                </c:pt>
                <c:pt idx="37">
                  <c:v>0.69526003983463691</c:v>
                </c:pt>
                <c:pt idx="38">
                  <c:v>0.67559634207069696</c:v>
                </c:pt>
                <c:pt idx="39">
                  <c:v>0.65678927582064661</c:v>
                </c:pt>
                <c:pt idx="40">
                  <c:v>0.63877362504947999</c:v>
                </c:pt>
                <c:pt idx="41">
                  <c:v>0.62149154239807858</c:v>
                </c:pt>
                <c:pt idx="42">
                  <c:v>0.60489147613499006</c:v>
                </c:pt>
                <c:pt idx="43">
                  <c:v>0.58892728549990547</c:v>
                </c:pt>
                <c:pt idx="44">
                  <c:v>0.57355750609341949</c:v>
                </c:pt>
                <c:pt idx="45">
                  <c:v>0.55874473577541706</c:v>
                </c:pt>
                <c:pt idx="46">
                  <c:v>0.54445511810333225</c:v>
                </c:pt>
                <c:pt idx="47">
                  <c:v>0.53065790529216172</c:v>
                </c:pt>
                <c:pt idx="48">
                  <c:v>0.51732508644559383</c:v>
                </c:pt>
                <c:pt idx="49">
                  <c:v>0.50443106970085649</c:v>
                </c:pt>
                <c:pt idx="50">
                  <c:v>0.49195240917068511</c:v>
                </c:pt>
                <c:pt idx="51">
                  <c:v>0.4798675693151635</c:v>
                </c:pt>
                <c:pt idx="52">
                  <c:v>0.46815672075213105</c:v>
                </c:pt>
                <c:pt idx="53">
                  <c:v>0.45680156260470606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F82-4203-BB78-F8E7169C0369}"/>
            </c:ext>
          </c:extLst>
        </c:ser>
        <c:ser>
          <c:idx val="3"/>
          <c:order val="2"/>
          <c:tx>
            <c:v>50 gpm</c:v>
          </c:tx>
          <c:spPr>
            <a:ln>
              <a:solidFill>
                <a:srgbClr val="C0504D"/>
              </a:solidFill>
            </a:ln>
          </c:spPr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zone2chart!$E$3:$E$55</c:f>
              <c:numCache>
                <c:formatCode>General</c:formatCode>
                <c:ptCount val="53"/>
                <c:pt idx="0">
                  <c:v>10.462572161033535</c:v>
                </c:pt>
                <c:pt idx="1">
                  <c:v>7.3494964499192079</c:v>
                </c:pt>
                <c:pt idx="2">
                  <c:v>6.7979098090473435</c:v>
                </c:pt>
                <c:pt idx="3">
                  <c:v>6.2463231872875795</c:v>
                </c:pt>
                <c:pt idx="4">
                  <c:v>5.9236657252235068</c:v>
                </c:pt>
                <c:pt idx="5">
                  <c:v>5.6947366419762178</c:v>
                </c:pt>
                <c:pt idx="6">
                  <c:v>5.5171654799125038</c:v>
                </c:pt>
                <c:pt idx="7">
                  <c:v>4.9655794697395965</c:v>
                </c:pt>
                <c:pt idx="8">
                  <c:v>4.8204935774635889</c:v>
                </c:pt>
                <c:pt idx="9">
                  <c:v>4.6429230269858186</c:v>
                </c:pt>
                <c:pt idx="10">
                  <c:v>4.4139953707705661</c:v>
                </c:pt>
                <c:pt idx="11">
                  <c:v>4.2364260434582564</c:v>
                </c:pt>
                <c:pt idx="12">
                  <c:v>4.0913421133395831</c:v>
                </c:pt>
                <c:pt idx="13">
                  <c:v>3.9686761838881779</c:v>
                </c:pt>
                <c:pt idx="14">
                  <c:v>3.862418916540542</c:v>
                </c:pt>
                <c:pt idx="15">
                  <c:v>3.7686941647062562</c:v>
                </c:pt>
                <c:pt idx="16">
                  <c:v>3.6414976324627393</c:v>
                </c:pt>
                <c:pt idx="17">
                  <c:v>3.0899820219138059</c:v>
                </c:pt>
                <c:pt idx="18">
                  <c:v>2.7674428977765562</c:v>
                </c:pt>
                <c:pt idx="19">
                  <c:v>2.5386794580411109</c:v>
                </c:pt>
                <c:pt idx="20">
                  <c:v>2.36132121550264</c:v>
                </c:pt>
                <c:pt idx="21">
                  <c:v>2.216495200454339</c:v>
                </c:pt>
                <c:pt idx="22">
                  <c:v>2.0941339699591635</c:v>
                </c:pt>
                <c:pt idx="23">
                  <c:v>1.9882281306481484</c:v>
                </c:pt>
                <c:pt idx="24">
                  <c:v>1.8949014727523257</c:v>
                </c:pt>
                <c:pt idx="25">
                  <c:v>1.8115073190619286</c:v>
                </c:pt>
                <c:pt idx="26">
                  <c:v>1.7361578736143137</c:v>
                </c:pt>
                <c:pt idx="27">
                  <c:v>1.6674592285084184</c:v>
                </c:pt>
                <c:pt idx="28">
                  <c:v>1.6043528052577383</c:v>
                </c:pt>
                <c:pt idx="29">
                  <c:v>1.5460157243880541</c:v>
                </c:pt>
                <c:pt idx="30">
                  <c:v>1.4917956312034677</c:v>
                </c:pt>
                <c:pt idx="31">
                  <c:v>1.4411665986345412</c:v>
                </c:pt>
                <c:pt idx="32">
                  <c:v>1.3936984222533149</c:v>
                </c:pt>
                <c:pt idx="33">
                  <c:v>1.3490347050957403</c:v>
                </c:pt>
                <c:pt idx="34">
                  <c:v>1.3068768756466012</c:v>
                </c:pt>
                <c:pt idx="35">
                  <c:v>1.2669723100401864</c:v>
                </c:pt>
                <c:pt idx="36">
                  <c:v>1.2291053552646081</c:v>
                </c:pt>
                <c:pt idx="37">
                  <c:v>1.1587667330577285</c:v>
                </c:pt>
                <c:pt idx="38">
                  <c:v>1.1259939034511617</c:v>
                </c:pt>
                <c:pt idx="39">
                  <c:v>1.0946487930344111</c:v>
                </c:pt>
                <c:pt idx="40">
                  <c:v>1.0646227084158002</c:v>
                </c:pt>
                <c:pt idx="41">
                  <c:v>1.0358192373301311</c:v>
                </c:pt>
                <c:pt idx="42">
                  <c:v>1.0081524602249836</c:v>
                </c:pt>
                <c:pt idx="43">
                  <c:v>0.98154547583317586</c:v>
                </c:pt>
                <c:pt idx="44">
                  <c:v>0.95592917682236589</c:v>
                </c:pt>
                <c:pt idx="45">
                  <c:v>0.93124122629236206</c:v>
                </c:pt>
                <c:pt idx="46">
                  <c:v>0.90742519683888723</c:v>
                </c:pt>
                <c:pt idx="47">
                  <c:v>0.88442984215360299</c:v>
                </c:pt>
                <c:pt idx="48">
                  <c:v>0.86220847740932316</c:v>
                </c:pt>
                <c:pt idx="49">
                  <c:v>0.8407184495014276</c:v>
                </c:pt>
                <c:pt idx="50">
                  <c:v>0.81992068195114209</c:v>
                </c:pt>
                <c:pt idx="51">
                  <c:v>0.79977928219193939</c:v>
                </c:pt>
                <c:pt idx="52">
                  <c:v>0.78026120125355192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F82-4203-BB78-F8E7169C0369}"/>
            </c:ext>
          </c:extLst>
        </c:ser>
        <c:ser>
          <c:idx val="4"/>
          <c:order val="3"/>
          <c:tx>
            <c:v>100 gpm</c:v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zone2chart!$F$3:$F$55</c:f>
              <c:numCache>
                <c:formatCode>General</c:formatCode>
                <c:ptCount val="53"/>
                <c:pt idx="0">
                  <c:v>20.925144322067069</c:v>
                </c:pt>
                <c:pt idx="1">
                  <c:v>14.698992899838416</c:v>
                </c:pt>
                <c:pt idx="2">
                  <c:v>13.595819618094687</c:v>
                </c:pt>
                <c:pt idx="3">
                  <c:v>12.492646374575159</c:v>
                </c:pt>
                <c:pt idx="4">
                  <c:v>11.847331450447014</c:v>
                </c:pt>
                <c:pt idx="5">
                  <c:v>11.389473283952436</c:v>
                </c:pt>
                <c:pt idx="6">
                  <c:v>11.034330959825008</c:v>
                </c:pt>
                <c:pt idx="7">
                  <c:v>9.931158939479193</c:v>
                </c:pt>
                <c:pt idx="8">
                  <c:v>9.6409871549271777</c:v>
                </c:pt>
                <c:pt idx="9">
                  <c:v>9.2858460539716372</c:v>
                </c:pt>
                <c:pt idx="10">
                  <c:v>8.8279907415411323</c:v>
                </c:pt>
                <c:pt idx="11">
                  <c:v>8.4728520869165127</c:v>
                </c:pt>
                <c:pt idx="12">
                  <c:v>8.1826842266791662</c:v>
                </c:pt>
                <c:pt idx="13">
                  <c:v>7.9373523677763558</c:v>
                </c:pt>
                <c:pt idx="14">
                  <c:v>7.7248378330810841</c:v>
                </c:pt>
                <c:pt idx="15">
                  <c:v>7.5373883294125124</c:v>
                </c:pt>
                <c:pt idx="16">
                  <c:v>7.2829952649254786</c:v>
                </c:pt>
                <c:pt idx="17">
                  <c:v>6.1799640438276118</c:v>
                </c:pt>
                <c:pt idx="18">
                  <c:v>5.5348857955531123</c:v>
                </c:pt>
                <c:pt idx="19">
                  <c:v>5.0773589160822219</c:v>
                </c:pt>
                <c:pt idx="20">
                  <c:v>4.7226424310052799</c:v>
                </c:pt>
                <c:pt idx="21">
                  <c:v>4.432990400908678</c:v>
                </c:pt>
                <c:pt idx="22">
                  <c:v>4.1882679399183269</c:v>
                </c:pt>
                <c:pt idx="23">
                  <c:v>3.9764562612962968</c:v>
                </c:pt>
                <c:pt idx="24">
                  <c:v>3.7898029455046514</c:v>
                </c:pt>
                <c:pt idx="25">
                  <c:v>3.6230146381238573</c:v>
                </c:pt>
                <c:pt idx="26">
                  <c:v>3.4723157472286275</c:v>
                </c:pt>
                <c:pt idx="27">
                  <c:v>3.3349184570168369</c:v>
                </c:pt>
                <c:pt idx="28">
                  <c:v>3.2087056105154765</c:v>
                </c:pt>
                <c:pt idx="29">
                  <c:v>3.0920314487761082</c:v>
                </c:pt>
                <c:pt idx="30">
                  <c:v>2.9835912624069354</c:v>
                </c:pt>
                <c:pt idx="31">
                  <c:v>2.8823331972690824</c:v>
                </c:pt>
                <c:pt idx="32">
                  <c:v>2.7873968445066297</c:v>
                </c:pt>
                <c:pt idx="33">
                  <c:v>2.6980694101914806</c:v>
                </c:pt>
                <c:pt idx="34">
                  <c:v>2.6137537512932023</c:v>
                </c:pt>
                <c:pt idx="35">
                  <c:v>2.5339446200803728</c:v>
                </c:pt>
                <c:pt idx="36">
                  <c:v>2.4582107105292161</c:v>
                </c:pt>
                <c:pt idx="37">
                  <c:v>2.317533466115457</c:v>
                </c:pt>
                <c:pt idx="38">
                  <c:v>2.2519878069023234</c:v>
                </c:pt>
                <c:pt idx="39">
                  <c:v>2.1892975860688222</c:v>
                </c:pt>
                <c:pt idx="40">
                  <c:v>2.1292454168316004</c:v>
                </c:pt>
                <c:pt idx="41">
                  <c:v>2.0716384746602623</c:v>
                </c:pt>
                <c:pt idx="42">
                  <c:v>2.0163049204499672</c:v>
                </c:pt>
                <c:pt idx="43">
                  <c:v>1.9630909516663517</c:v>
                </c:pt>
                <c:pt idx="44">
                  <c:v>1.9118583536447318</c:v>
                </c:pt>
                <c:pt idx="45">
                  <c:v>1.8624824525847241</c:v>
                </c:pt>
                <c:pt idx="46">
                  <c:v>1.8148503936777745</c:v>
                </c:pt>
                <c:pt idx="47">
                  <c:v>1.768859684307206</c:v>
                </c:pt>
                <c:pt idx="48">
                  <c:v>1.7244169548186463</c:v>
                </c:pt>
                <c:pt idx="49">
                  <c:v>1.6814368990028552</c:v>
                </c:pt>
                <c:pt idx="50">
                  <c:v>1.6398413639022842</c:v>
                </c:pt>
                <c:pt idx="51">
                  <c:v>1.5995585643838788</c:v>
                </c:pt>
                <c:pt idx="52">
                  <c:v>1.5605224025071038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F82-4203-BB78-F8E7169C0369}"/>
            </c:ext>
          </c:extLst>
        </c:ser>
        <c:ser>
          <c:idx val="5"/>
          <c:order val="4"/>
          <c:tx>
            <c:v>300 gpm</c:v>
          </c:tx>
          <c:spPr>
            <a:ln>
              <a:solidFill>
                <a:srgbClr val="8064A2"/>
              </a:solidFill>
            </a:ln>
          </c:spPr>
          <c:marker>
            <c:symbol val="none"/>
          </c:marker>
          <c:xVal>
            <c:numRef>
              <c:f>zone2chart!$A$3:$A$60</c:f>
              <c:numCache>
                <c:formatCode>General</c:formatCode>
                <c:ptCount val="5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</c:numCache>
            </c:numRef>
          </c:xVal>
          <c:yVal>
            <c:numRef>
              <c:f>zone2chart!$G$3:$G$55</c:f>
              <c:numCache>
                <c:formatCode>General</c:formatCode>
                <c:ptCount val="53"/>
                <c:pt idx="0">
                  <c:v>62.775432966201208</c:v>
                </c:pt>
                <c:pt idx="1">
                  <c:v>44.09697869951524</c:v>
                </c:pt>
                <c:pt idx="2">
                  <c:v>40.787458854284054</c:v>
                </c:pt>
                <c:pt idx="3">
                  <c:v>37.477939123725477</c:v>
                </c:pt>
                <c:pt idx="4">
                  <c:v>35.541994351341039</c:v>
                </c:pt>
                <c:pt idx="5">
                  <c:v>34.168419851857301</c:v>
                </c:pt>
                <c:pt idx="6">
                  <c:v>33.102992879475018</c:v>
                </c:pt>
                <c:pt idx="7">
                  <c:v>29.793476818437576</c:v>
                </c:pt>
                <c:pt idx="8">
                  <c:v>28.922961464781533</c:v>
                </c:pt>
                <c:pt idx="9">
                  <c:v>27.85753816191491</c:v>
                </c:pt>
                <c:pt idx="10">
                  <c:v>26.483972224623393</c:v>
                </c:pt>
                <c:pt idx="11">
                  <c:v>25.418556260749533</c:v>
                </c:pt>
                <c:pt idx="12">
                  <c:v>24.548052680037497</c:v>
                </c:pt>
                <c:pt idx="13">
                  <c:v>23.812057103329064</c:v>
                </c:pt>
                <c:pt idx="14">
                  <c:v>23.17451349924325</c:v>
                </c:pt>
                <c:pt idx="15">
                  <c:v>22.612164988237538</c:v>
                </c:pt>
                <c:pt idx="16">
                  <c:v>21.848985794776432</c:v>
                </c:pt>
                <c:pt idx="17">
                  <c:v>18.539892131482834</c:v>
                </c:pt>
                <c:pt idx="18">
                  <c:v>16.604657386659337</c:v>
                </c:pt>
                <c:pt idx="19">
                  <c:v>15.232076748246666</c:v>
                </c:pt>
                <c:pt idx="20">
                  <c:v>14.167927293015838</c:v>
                </c:pt>
                <c:pt idx="21">
                  <c:v>13.298971202726033</c:v>
                </c:pt>
                <c:pt idx="22">
                  <c:v>12.56480381975498</c:v>
                </c:pt>
                <c:pt idx="23">
                  <c:v>11.929368783888888</c:v>
                </c:pt>
                <c:pt idx="24">
                  <c:v>11.369408836513953</c:v>
                </c:pt>
                <c:pt idx="25">
                  <c:v>10.86904391437157</c:v>
                </c:pt>
                <c:pt idx="26">
                  <c:v>10.416947241685881</c:v>
                </c:pt>
                <c:pt idx="27">
                  <c:v>10.004755371050509</c:v>
                </c:pt>
                <c:pt idx="28">
                  <c:v>9.6261168315464296</c:v>
                </c:pt>
                <c:pt idx="29">
                  <c:v>9.276094346328323</c:v>
                </c:pt>
                <c:pt idx="30">
                  <c:v>8.9507737872208057</c:v>
                </c:pt>
                <c:pt idx="31">
                  <c:v>8.646999591807246</c:v>
                </c:pt>
                <c:pt idx="32">
                  <c:v>8.3621905335198878</c:v>
                </c:pt>
                <c:pt idx="33">
                  <c:v>8.0942082305744414</c:v>
                </c:pt>
                <c:pt idx="34">
                  <c:v>7.8412612538796065</c:v>
                </c:pt>
                <c:pt idx="35">
                  <c:v>7.6018338602411175</c:v>
                </c:pt>
                <c:pt idx="36">
                  <c:v>7.3746321315876484</c:v>
                </c:pt>
                <c:pt idx="37">
                  <c:v>6.9526003983463696</c:v>
                </c:pt>
                <c:pt idx="38">
                  <c:v>6.7559634207069701</c:v>
                </c:pt>
                <c:pt idx="39">
                  <c:v>6.5678927582064661</c:v>
                </c:pt>
                <c:pt idx="40">
                  <c:v>6.3877362504948003</c:v>
                </c:pt>
                <c:pt idx="41">
                  <c:v>6.2149154239807869</c:v>
                </c:pt>
                <c:pt idx="42">
                  <c:v>6.0489147613499004</c:v>
                </c:pt>
                <c:pt idx="43">
                  <c:v>5.8892728549990547</c:v>
                </c:pt>
                <c:pt idx="44">
                  <c:v>5.7355750609341953</c:v>
                </c:pt>
                <c:pt idx="45">
                  <c:v>5.5874473577541712</c:v>
                </c:pt>
                <c:pt idx="46">
                  <c:v>5.4445511810333231</c:v>
                </c:pt>
                <c:pt idx="47">
                  <c:v>5.3065790529216175</c:v>
                </c:pt>
                <c:pt idx="48">
                  <c:v>5.1732508644559383</c:v>
                </c:pt>
                <c:pt idx="49">
                  <c:v>5.0443106970085658</c:v>
                </c:pt>
                <c:pt idx="50">
                  <c:v>4.9195240917068519</c:v>
                </c:pt>
                <c:pt idx="51">
                  <c:v>4.7986756931516359</c:v>
                </c:pt>
                <c:pt idx="52">
                  <c:v>4.6815672075213115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1F82-4203-BB78-F8E7169C0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350336"/>
        <c:axId val="94356608"/>
      </c:scatterChart>
      <c:valAx>
        <c:axId val="94350336"/>
        <c:scaling>
          <c:orientation val="minMax"/>
          <c:max val="2"/>
        </c:scaling>
        <c:delete val="0"/>
        <c:axPos val="b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DISTANCE</a:t>
                </a:r>
                <a:r>
                  <a:rPr lang="en-US" sz="2000" baseline="0"/>
                  <a:t> IN MILES</a:t>
                </a:r>
                <a:endParaRPr lang="en-US" sz="2000"/>
              </a:p>
            </c:rich>
          </c:tx>
          <c:overlay val="0"/>
        </c:title>
        <c:numFmt formatCode="0.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6608"/>
        <c:crosses val="max"/>
        <c:crossBetween val="midCat"/>
        <c:minorUnit val="0.5"/>
      </c:valAx>
      <c:valAx>
        <c:axId val="94356608"/>
        <c:scaling>
          <c:orientation val="maxMin"/>
          <c:max val="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DRAWDOWN IN FEET</a:t>
                </a:r>
              </a:p>
            </c:rich>
          </c:tx>
          <c:layout>
            <c:manualLayout>
              <c:xMode val="edge"/>
              <c:yMode val="edge"/>
              <c:x val="8.9790759123563237E-3"/>
              <c:y val="0.36335369575803289"/>
            </c:manualLayout>
          </c:layout>
          <c:overlay val="0"/>
        </c:title>
        <c:numFmt formatCode="#,##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0336"/>
        <c:crossesAt val="0"/>
        <c:crossBetween val="midCat"/>
        <c:majorUnit val="10"/>
        <c:minorUnit val="5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1139233181329884"/>
          <c:y val="0.61586380753789194"/>
          <c:w val="0.12374401234700035"/>
          <c:h val="0.24378741194900044"/>
        </c:manualLayout>
      </c:layout>
      <c:overlay val="0"/>
      <c:spPr>
        <a:solidFill>
          <a:sysClr val="window" lastClr="FFFFFF"/>
        </a:solidFill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Drawdown at Distance from Pumping Well 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Trinity ZONE 3, 50 YEARS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0.29873005340135694"/>
          <c:y val="1.4802319670515493E-2"/>
        </c:manualLayout>
      </c:layout>
      <c:overlay val="1"/>
      <c:spPr>
        <a:solidFill>
          <a:schemeClr val="bg1"/>
        </a:solidFill>
        <a:ln w="3175"/>
      </c:spPr>
    </c:title>
    <c:autoTitleDeleted val="0"/>
    <c:plotArea>
      <c:layout>
        <c:manualLayout>
          <c:layoutTarget val="inner"/>
          <c:xMode val="edge"/>
          <c:yMode val="edge"/>
          <c:x val="0.10072381532178862"/>
          <c:y val="0.10745482901593822"/>
          <c:w val="0.85664697962520009"/>
          <c:h val="0.77833065333236517"/>
        </c:manualLayout>
      </c:layout>
      <c:scatterChart>
        <c:scatterStyle val="lineMarker"/>
        <c:varyColors val="0"/>
        <c:ser>
          <c:idx val="0"/>
          <c:order val="0"/>
          <c:tx>
            <c:v>17.36 gpm</c:v>
          </c:tx>
          <c:marker>
            <c:symbol val="none"/>
          </c:marker>
          <c:xVal>
            <c:numRef>
              <c:f>zone3chart!$A$3:$A$50</c:f>
              <c:numCache>
                <c:formatCode>General</c:formatCode>
                <c:ptCount val="48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</c:numCache>
            </c:numRef>
          </c:xVal>
          <c:yVal>
            <c:numRef>
              <c:f>zone3chart!$C$3:$C$50</c:f>
              <c:numCache>
                <c:formatCode>General</c:formatCode>
                <c:ptCount val="48"/>
                <c:pt idx="0">
                  <c:v>3.0355165470390757</c:v>
                </c:pt>
                <c:pt idx="1">
                  <c:v>2.1386823735382463</c:v>
                </c:pt>
                <c:pt idx="2">
                  <c:v>1.9797778700821824</c:v>
                </c:pt>
                <c:pt idx="3">
                  <c:v>1.8208733711946197</c:v>
                </c:pt>
                <c:pt idx="4">
                  <c:v>1.7279202047385291</c:v>
                </c:pt>
                <c:pt idx="5">
                  <c:v>1.6619688905810566</c:v>
                </c:pt>
                <c:pt idx="6">
                  <c:v>1.6108130842981794</c:v>
                </c:pt>
                <c:pt idx="7">
                  <c:v>1.4519087316025494</c:v>
                </c:pt>
                <c:pt idx="8">
                  <c:v>1.4101114688905816</c:v>
                </c:pt>
                <c:pt idx="9">
                  <c:v>1.3589558087994567</c:v>
                </c:pt>
                <c:pt idx="10">
                  <c:v>1.2930048357557091</c:v>
                </c:pt>
                <c:pt idx="11">
                  <c:v>1.2418494680468142</c:v>
                </c:pt>
                <c:pt idx="12">
                  <c:v>1.2000526743638946</c:v>
                </c:pt>
                <c:pt idx="13">
                  <c:v>1.1647141766286808</c:v>
                </c:pt>
                <c:pt idx="14">
                  <c:v>1.1341027672888551</c:v>
                </c:pt>
                <c:pt idx="15">
                  <c:v>1.1071017819762647</c:v>
                </c:pt>
                <c:pt idx="16">
                  <c:v>1.0704578976596311</c:v>
                </c:pt>
                <c:pt idx="17">
                  <c:v>0.91157037329726076</c:v>
                </c:pt>
                <c:pt idx="18">
                  <c:v>0.8186454949215648</c:v>
                </c:pt>
                <c:pt idx="19">
                  <c:v>0.75273377820826337</c:v>
                </c:pt>
                <c:pt idx="20">
                  <c:v>0.70162887286727171</c:v>
                </c:pt>
                <c:pt idx="21">
                  <c:v>0.65989374005154833</c:v>
                </c:pt>
                <c:pt idx="22">
                  <c:v>0.62462809247456552</c:v>
                </c:pt>
                <c:pt idx="23">
                  <c:v>0.59410071170868295</c:v>
                </c:pt>
                <c:pt idx="24">
                  <c:v>0.56719492084693679</c:v>
                </c:pt>
                <c:pt idx="25">
                  <c:v>0.54314825509925568</c:v>
                </c:pt>
                <c:pt idx="26">
                  <c:v>0.52141687363770173</c:v>
                </c:pt>
                <c:pt idx="27">
                  <c:v>0.50159921871090363</c:v>
                </c:pt>
                <c:pt idx="28">
                  <c:v>0.48339033708057616</c:v>
                </c:pt>
                <c:pt idx="29">
                  <c:v>0.46655317787215139</c:v>
                </c:pt>
                <c:pt idx="30">
                  <c:v>0.45089981677185254</c:v>
                </c:pt>
                <c:pt idx="31">
                  <c:v>0.43627875224001395</c:v>
                </c:pt>
                <c:pt idx="32">
                  <c:v>0.42256605982257689</c:v>
                </c:pt>
                <c:pt idx="33">
                  <c:v>0.4096590786844832</c:v>
                </c:pt>
                <c:pt idx="34">
                  <c:v>0.39747180740496946</c:v>
                </c:pt>
                <c:pt idx="35">
                  <c:v>0.38593148214044137</c:v>
                </c:pt>
                <c:pt idx="36">
                  <c:v>0.37497599052611952</c:v>
                </c:pt>
                <c:pt idx="37">
                  <c:v>0.36455188774107022</c:v>
                </c:pt>
                <c:pt idx="38">
                  <c:v>0.35461285394408282</c:v>
                </c:pt>
                <c:pt idx="39">
                  <c:v>0.34511848025232222</c:v>
                </c:pt>
                <c:pt idx="40">
                  <c:v>0.33603330271353304</c:v>
                </c:pt>
                <c:pt idx="41">
                  <c:v>0.32732602586068332</c:v>
                </c:pt>
                <c:pt idx="42">
                  <c:v>0.31896889288431918</c:v>
                </c:pt>
                <c:pt idx="43">
                  <c:v>0.31093717040552954</c:v>
                </c:pt>
                <c:pt idx="44">
                  <c:v>0.30320872370367996</c:v>
                </c:pt>
                <c:pt idx="45">
                  <c:v>0.29576366398761655</c:v>
                </c:pt>
                <c:pt idx="46">
                  <c:v>0.28858405352802663</c:v>
                </c:pt>
                <c:pt idx="47">
                  <c:v>0.28165365762266281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1D7-4313-93D8-243EFA3ADD0F}"/>
            </c:ext>
          </c:extLst>
        </c:ser>
        <c:ser>
          <c:idx val="1"/>
          <c:order val="1"/>
          <c:tx>
            <c:v>30 gpm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zone3chart!$D$3:$D$54</c:f>
              <c:numCache>
                <c:formatCode>General</c:formatCode>
                <c:ptCount val="52"/>
                <c:pt idx="0">
                  <c:v>5.2457083186159137</c:v>
                </c:pt>
                <c:pt idx="1">
                  <c:v>3.6958796777734668</c:v>
                </c:pt>
                <c:pt idx="2">
                  <c:v>3.4212751211097623</c:v>
                </c:pt>
                <c:pt idx="3">
                  <c:v>3.1466705723409323</c:v>
                </c:pt>
                <c:pt idx="4">
                  <c:v>2.9860372201702692</c:v>
                </c:pt>
                <c:pt idx="5">
                  <c:v>2.8720660551515955</c:v>
                </c:pt>
                <c:pt idx="6">
                  <c:v>2.7836631641097571</c:v>
                </c:pt>
                <c:pt idx="7">
                  <c:v>2.5090588679767558</c:v>
                </c:pt>
                <c:pt idx="8">
                  <c:v>2.4368285752717425</c:v>
                </c:pt>
                <c:pt idx="9">
                  <c:v>2.3484259368654206</c:v>
                </c:pt>
                <c:pt idx="10">
                  <c:v>2.2344553613289904</c:v>
                </c:pt>
                <c:pt idx="11">
                  <c:v>2.1460532281914992</c:v>
                </c:pt>
                <c:pt idx="12">
                  <c:v>2.0738237460205551</c:v>
                </c:pt>
                <c:pt idx="13">
                  <c:v>2.0127549135288261</c:v>
                </c:pt>
                <c:pt idx="14">
                  <c:v>1.9598550125959475</c:v>
                </c:pt>
                <c:pt idx="15">
                  <c:v>1.9131943236917019</c:v>
                </c:pt>
                <c:pt idx="16">
                  <c:v>1.8498696388127267</c:v>
                </c:pt>
                <c:pt idx="17">
                  <c:v>1.5752944239007962</c:v>
                </c:pt>
                <c:pt idx="18">
                  <c:v>1.4147099566616903</c:v>
                </c:pt>
                <c:pt idx="19">
                  <c:v>1.3008072204059851</c:v>
                </c:pt>
                <c:pt idx="20">
                  <c:v>1.2124922918213219</c:v>
                </c:pt>
                <c:pt idx="21">
                  <c:v>1.1403693664485282</c:v>
                </c:pt>
                <c:pt idx="22">
                  <c:v>1.0794264270873828</c:v>
                </c:pt>
                <c:pt idx="23">
                  <c:v>1.026671736823761</c:v>
                </c:pt>
                <c:pt idx="24">
                  <c:v>0.98017555445899207</c:v>
                </c:pt>
                <c:pt idx="25">
                  <c:v>0.93862025650793046</c:v>
                </c:pt>
                <c:pt idx="26">
                  <c:v>0.90106602587160445</c:v>
                </c:pt>
                <c:pt idx="27">
                  <c:v>0.86681892634372748</c:v>
                </c:pt>
                <c:pt idx="28">
                  <c:v>0.83535196500099562</c:v>
                </c:pt>
                <c:pt idx="29">
                  <c:v>0.80625549171454736</c:v>
                </c:pt>
                <c:pt idx="30">
                  <c:v>0.77920475248592025</c:v>
                </c:pt>
                <c:pt idx="31">
                  <c:v>0.75393793589864155</c:v>
                </c:pt>
                <c:pt idx="32">
                  <c:v>0.73024088679016741</c:v>
                </c:pt>
                <c:pt idx="33">
                  <c:v>0.70793619588332357</c:v>
                </c:pt>
                <c:pt idx="34">
                  <c:v>0.68687524321135274</c:v>
                </c:pt>
                <c:pt idx="35">
                  <c:v>0.66693228480491029</c:v>
                </c:pt>
                <c:pt idx="36">
                  <c:v>0.64799998362808675</c:v>
                </c:pt>
                <c:pt idx="37">
                  <c:v>0.62998598111936099</c:v>
                </c:pt>
                <c:pt idx="38">
                  <c:v>0.6128102314701892</c:v>
                </c:pt>
                <c:pt idx="39">
                  <c:v>0.59640290366184712</c:v>
                </c:pt>
                <c:pt idx="40">
                  <c:v>0.58070271206255708</c:v>
                </c:pt>
                <c:pt idx="41">
                  <c:v>0.56565557464403804</c:v>
                </c:pt>
                <c:pt idx="42">
                  <c:v>0.55121352456967598</c:v>
                </c:pt>
                <c:pt idx="43">
                  <c:v>0.53733381982522377</c:v>
                </c:pt>
                <c:pt idx="44">
                  <c:v>0.52397820916534554</c:v>
                </c:pt>
                <c:pt idx="45">
                  <c:v>0.51111232255924521</c:v>
                </c:pt>
                <c:pt idx="46">
                  <c:v>0.49870516162677414</c:v>
                </c:pt>
                <c:pt idx="47">
                  <c:v>0.48672867100690576</c:v>
                </c:pt>
                <c:pt idx="48">
                  <c:v>0.47515737570821437</c:v>
                </c:pt>
                <c:pt idx="49">
                  <c:v>0.46396807261702611</c:v>
                </c:pt>
                <c:pt idx="50">
                  <c:v>0.45313956673955841</c:v>
                </c:pt>
                <c:pt idx="51">
                  <c:v>0.44265244461363568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1D7-4313-93D8-243EFA3ADD0F}"/>
            </c:ext>
          </c:extLst>
        </c:ser>
        <c:ser>
          <c:idx val="2"/>
          <c:order val="2"/>
          <c:tx>
            <c:v>50 gpm</c:v>
          </c:tx>
          <c:spPr>
            <a:ln>
              <a:solidFill>
                <a:srgbClr val="C0504D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zone3chart!$E$3:$E$54</c:f>
              <c:numCache>
                <c:formatCode>General</c:formatCode>
                <c:ptCount val="52"/>
                <c:pt idx="0">
                  <c:v>8.742847197693191</c:v>
                </c:pt>
                <c:pt idx="1">
                  <c:v>6.1597994629557791</c:v>
                </c:pt>
                <c:pt idx="2">
                  <c:v>5.7021252018496051</c:v>
                </c:pt>
                <c:pt idx="3">
                  <c:v>5.2444509539015547</c:v>
                </c:pt>
                <c:pt idx="4">
                  <c:v>4.9767287002837826</c:v>
                </c:pt>
                <c:pt idx="5">
                  <c:v>4.7867767585859928</c:v>
                </c:pt>
                <c:pt idx="6">
                  <c:v>4.6394386068495956</c:v>
                </c:pt>
                <c:pt idx="7">
                  <c:v>4.1817647799612603</c:v>
                </c:pt>
                <c:pt idx="8">
                  <c:v>4.0613809587862377</c:v>
                </c:pt>
                <c:pt idx="9">
                  <c:v>3.9140432281090347</c:v>
                </c:pt>
                <c:pt idx="10">
                  <c:v>3.7240922688816513</c:v>
                </c:pt>
                <c:pt idx="11">
                  <c:v>3.5767553803191658</c:v>
                </c:pt>
                <c:pt idx="12">
                  <c:v>3.4563729100342591</c:v>
                </c:pt>
                <c:pt idx="13">
                  <c:v>3.354591522548044</c:v>
                </c:pt>
                <c:pt idx="14">
                  <c:v>3.2664250209932466</c:v>
                </c:pt>
                <c:pt idx="15">
                  <c:v>3.1886572061528371</c:v>
                </c:pt>
                <c:pt idx="16">
                  <c:v>3.0831160646878781</c:v>
                </c:pt>
                <c:pt idx="17">
                  <c:v>2.6254907065013273</c:v>
                </c:pt>
                <c:pt idx="18">
                  <c:v>2.3578499277694842</c:v>
                </c:pt>
                <c:pt idx="19">
                  <c:v>2.1680120340099753</c:v>
                </c:pt>
                <c:pt idx="20">
                  <c:v>2.0208204863688701</c:v>
                </c:pt>
                <c:pt idx="21">
                  <c:v>1.9006156107475471</c:v>
                </c:pt>
                <c:pt idx="22">
                  <c:v>1.7990440451456382</c:v>
                </c:pt>
                <c:pt idx="23">
                  <c:v>1.7111195613729351</c:v>
                </c:pt>
                <c:pt idx="24">
                  <c:v>1.6336259240983204</c:v>
                </c:pt>
                <c:pt idx="25">
                  <c:v>1.5643670941798842</c:v>
                </c:pt>
                <c:pt idx="26">
                  <c:v>1.5017767097860075</c:v>
                </c:pt>
                <c:pt idx="27">
                  <c:v>1.4446982105728794</c:v>
                </c:pt>
                <c:pt idx="28">
                  <c:v>1.3922532750016596</c:v>
                </c:pt>
                <c:pt idx="29">
                  <c:v>1.3437591528575792</c:v>
                </c:pt>
                <c:pt idx="30">
                  <c:v>1.298674587476534</c:v>
                </c:pt>
                <c:pt idx="31">
                  <c:v>1.2565632264977362</c:v>
                </c:pt>
                <c:pt idx="32">
                  <c:v>1.2170681446502791</c:v>
                </c:pt>
                <c:pt idx="33">
                  <c:v>1.1798936598055394</c:v>
                </c:pt>
                <c:pt idx="34">
                  <c:v>1.1447920720189213</c:v>
                </c:pt>
                <c:pt idx="35">
                  <c:v>1.1115538080081839</c:v>
                </c:pt>
                <c:pt idx="36">
                  <c:v>1.0799999727134781</c:v>
                </c:pt>
                <c:pt idx="37">
                  <c:v>1.049976635198935</c:v>
                </c:pt>
                <c:pt idx="38">
                  <c:v>1.0213503857836488</c:v>
                </c:pt>
                <c:pt idx="39">
                  <c:v>0.99400483943641205</c:v>
                </c:pt>
                <c:pt idx="40">
                  <c:v>0.96783785343759532</c:v>
                </c:pt>
                <c:pt idx="41">
                  <c:v>0.94275929107339684</c:v>
                </c:pt>
                <c:pt idx="42">
                  <c:v>0.91868920761612671</c:v>
                </c:pt>
                <c:pt idx="43">
                  <c:v>0.89555636637537317</c:v>
                </c:pt>
                <c:pt idx="44">
                  <c:v>0.87329701527557602</c:v>
                </c:pt>
                <c:pt idx="45">
                  <c:v>0.85185387093207543</c:v>
                </c:pt>
                <c:pt idx="46">
                  <c:v>0.83117526937795705</c:v>
                </c:pt>
                <c:pt idx="47">
                  <c:v>0.81121445167817641</c:v>
                </c:pt>
                <c:pt idx="48">
                  <c:v>0.79192895951369069</c:v>
                </c:pt>
                <c:pt idx="49">
                  <c:v>0.77328012102837695</c:v>
                </c:pt>
                <c:pt idx="50">
                  <c:v>0.75523261123259744</c:v>
                </c:pt>
                <c:pt idx="51">
                  <c:v>0.73775407435605955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1D7-4313-93D8-243EFA3ADD0F}"/>
            </c:ext>
          </c:extLst>
        </c:ser>
        <c:ser>
          <c:idx val="3"/>
          <c:order val="3"/>
          <c:tx>
            <c:v>100 gpm</c:v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zone3chart!$F$3:$F$54</c:f>
              <c:numCache>
                <c:formatCode>General</c:formatCode>
                <c:ptCount val="52"/>
                <c:pt idx="0">
                  <c:v>17.485694395386382</c:v>
                </c:pt>
                <c:pt idx="1">
                  <c:v>12.319598925911558</c:v>
                </c:pt>
                <c:pt idx="2">
                  <c:v>11.40425040369921</c:v>
                </c:pt>
                <c:pt idx="3">
                  <c:v>10.488901907803109</c:v>
                </c:pt>
                <c:pt idx="4">
                  <c:v>9.9534574005675651</c:v>
                </c:pt>
                <c:pt idx="5">
                  <c:v>9.5735535171719857</c:v>
                </c:pt>
                <c:pt idx="6">
                  <c:v>9.2788772136991913</c:v>
                </c:pt>
                <c:pt idx="7">
                  <c:v>8.3635295599225206</c:v>
                </c:pt>
                <c:pt idx="8">
                  <c:v>8.1227619175724755</c:v>
                </c:pt>
                <c:pt idx="9">
                  <c:v>7.8280864562180694</c:v>
                </c:pt>
                <c:pt idx="10">
                  <c:v>7.4481845377633027</c:v>
                </c:pt>
                <c:pt idx="11">
                  <c:v>7.1535107606383317</c:v>
                </c:pt>
                <c:pt idx="12">
                  <c:v>6.9127458200685181</c:v>
                </c:pt>
                <c:pt idx="13">
                  <c:v>6.7091830450960881</c:v>
                </c:pt>
                <c:pt idx="14">
                  <c:v>6.5328500419864932</c:v>
                </c:pt>
                <c:pt idx="15">
                  <c:v>6.3773144123056742</c:v>
                </c:pt>
                <c:pt idx="16">
                  <c:v>6.1662321293757563</c:v>
                </c:pt>
                <c:pt idx="17">
                  <c:v>5.2509814130026546</c:v>
                </c:pt>
                <c:pt idx="18">
                  <c:v>4.7156998555389684</c:v>
                </c:pt>
                <c:pt idx="19">
                  <c:v>4.3360240680199507</c:v>
                </c:pt>
                <c:pt idx="20">
                  <c:v>4.0416409727377403</c:v>
                </c:pt>
                <c:pt idx="21">
                  <c:v>3.8012312214950943</c:v>
                </c:pt>
                <c:pt idx="22">
                  <c:v>3.5980880902912764</c:v>
                </c:pt>
                <c:pt idx="23">
                  <c:v>3.4222391227458702</c:v>
                </c:pt>
                <c:pt idx="24">
                  <c:v>3.2672518481966408</c:v>
                </c:pt>
                <c:pt idx="25">
                  <c:v>3.1287341883597684</c:v>
                </c:pt>
                <c:pt idx="26">
                  <c:v>3.003553419572015</c:v>
                </c:pt>
                <c:pt idx="27">
                  <c:v>2.8893964211457588</c:v>
                </c:pt>
                <c:pt idx="28">
                  <c:v>2.7845065500033193</c:v>
                </c:pt>
                <c:pt idx="29">
                  <c:v>2.6875183057151584</c:v>
                </c:pt>
                <c:pt idx="30">
                  <c:v>2.5973491749530679</c:v>
                </c:pt>
                <c:pt idx="31">
                  <c:v>2.5131264529954724</c:v>
                </c:pt>
                <c:pt idx="32">
                  <c:v>2.4341362893005583</c:v>
                </c:pt>
                <c:pt idx="33">
                  <c:v>2.3597873196110788</c:v>
                </c:pt>
                <c:pt idx="34">
                  <c:v>2.2895841440378426</c:v>
                </c:pt>
                <c:pt idx="35">
                  <c:v>2.2231076160163679</c:v>
                </c:pt>
                <c:pt idx="36">
                  <c:v>2.1599999454269563</c:v>
                </c:pt>
                <c:pt idx="37">
                  <c:v>2.0999532703978701</c:v>
                </c:pt>
                <c:pt idx="38">
                  <c:v>2.0427007715672976</c:v>
                </c:pt>
                <c:pt idx="39">
                  <c:v>1.9880096788728241</c:v>
                </c:pt>
                <c:pt idx="40">
                  <c:v>1.9356757068751906</c:v>
                </c:pt>
                <c:pt idx="41">
                  <c:v>1.8855185821467937</c:v>
                </c:pt>
                <c:pt idx="42">
                  <c:v>1.8373784152322534</c:v>
                </c:pt>
                <c:pt idx="43">
                  <c:v>1.7911127327507463</c:v>
                </c:pt>
                <c:pt idx="44">
                  <c:v>1.746594030551152</c:v>
                </c:pt>
                <c:pt idx="45">
                  <c:v>1.7037077418641509</c:v>
                </c:pt>
                <c:pt idx="46">
                  <c:v>1.6623505387559141</c:v>
                </c:pt>
                <c:pt idx="47">
                  <c:v>1.6224289033563528</c:v>
                </c:pt>
                <c:pt idx="48">
                  <c:v>1.5838579190273814</c:v>
                </c:pt>
                <c:pt idx="49">
                  <c:v>1.5465602420567539</c:v>
                </c:pt>
                <c:pt idx="50">
                  <c:v>1.5104652224651949</c:v>
                </c:pt>
                <c:pt idx="51">
                  <c:v>1.4755081487121191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1D7-4313-93D8-243EFA3ADD0F}"/>
            </c:ext>
          </c:extLst>
        </c:ser>
        <c:ser>
          <c:idx val="4"/>
          <c:order val="4"/>
          <c:tx>
            <c:v>300 gpm</c:v>
          </c:tx>
          <c:spPr>
            <a:ln>
              <a:solidFill>
                <a:srgbClr val="8064A2"/>
              </a:solidFill>
            </a:ln>
          </c:spPr>
          <c:marker>
            <c:symbol val="none"/>
          </c:marker>
          <c:xVal>
            <c:numRef>
              <c:f>zone3chart!$A$3:$A$54</c:f>
              <c:numCache>
                <c:formatCode>General</c:formatCode>
                <c:ptCount val="52"/>
                <c:pt idx="0">
                  <c:v>1.8939393939393939E-4</c:v>
                </c:pt>
                <c:pt idx="1">
                  <c:v>9.46969696969697E-3</c:v>
                </c:pt>
                <c:pt idx="2">
                  <c:v>1.893939393939394E-2</c:v>
                </c:pt>
                <c:pt idx="3">
                  <c:v>3.787878787878788E-2</c:v>
                </c:pt>
                <c:pt idx="4">
                  <c:v>5.6818181818181816E-2</c:v>
                </c:pt>
                <c:pt idx="5">
                  <c:v>7.575757575757576E-2</c:v>
                </c:pt>
                <c:pt idx="6">
                  <c:v>9.4696969696969696E-2</c:v>
                </c:pt>
                <c:pt idx="7">
                  <c:v>0.18939393939393939</c:v>
                </c:pt>
                <c:pt idx="8">
                  <c:v>0.22727272727272727</c:v>
                </c:pt>
                <c:pt idx="9">
                  <c:v>0.28409090909090912</c:v>
                </c:pt>
                <c:pt idx="10">
                  <c:v>0.37878787878787878</c:v>
                </c:pt>
                <c:pt idx="11">
                  <c:v>0.47348484848484851</c:v>
                </c:pt>
                <c:pt idx="12">
                  <c:v>0.56818181818181823</c:v>
                </c:pt>
                <c:pt idx="13">
                  <c:v>0.66287878787878785</c:v>
                </c:pt>
                <c:pt idx="14">
                  <c:v>0.75757575757575757</c:v>
                </c:pt>
                <c:pt idx="15">
                  <c:v>0.85227272727272729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8</c:v>
                </c:pt>
                <c:pt idx="24">
                  <c:v>9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14</c:v>
                </c:pt>
                <c:pt idx="30">
                  <c:v>15</c:v>
                </c:pt>
                <c:pt idx="31">
                  <c:v>16</c:v>
                </c:pt>
                <c:pt idx="32">
                  <c:v>17</c:v>
                </c:pt>
                <c:pt idx="33">
                  <c:v>18</c:v>
                </c:pt>
                <c:pt idx="34">
                  <c:v>19</c:v>
                </c:pt>
                <c:pt idx="35">
                  <c:v>20</c:v>
                </c:pt>
                <c:pt idx="36">
                  <c:v>21</c:v>
                </c:pt>
                <c:pt idx="37">
                  <c:v>22</c:v>
                </c:pt>
                <c:pt idx="38">
                  <c:v>23</c:v>
                </c:pt>
                <c:pt idx="39">
                  <c:v>24</c:v>
                </c:pt>
                <c:pt idx="40">
                  <c:v>25</c:v>
                </c:pt>
                <c:pt idx="41">
                  <c:v>26</c:v>
                </c:pt>
                <c:pt idx="42">
                  <c:v>27</c:v>
                </c:pt>
                <c:pt idx="43">
                  <c:v>28</c:v>
                </c:pt>
                <c:pt idx="44">
                  <c:v>29</c:v>
                </c:pt>
                <c:pt idx="45">
                  <c:v>30</c:v>
                </c:pt>
                <c:pt idx="46">
                  <c:v>31</c:v>
                </c:pt>
                <c:pt idx="47">
                  <c:v>32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</c:numCache>
            </c:numRef>
          </c:xVal>
          <c:yVal>
            <c:numRef>
              <c:f>zone3chart!$G$3:$G$54</c:f>
              <c:numCache>
                <c:formatCode>General</c:formatCode>
                <c:ptCount val="52"/>
                <c:pt idx="0">
                  <c:v>52.457083186159146</c:v>
                </c:pt>
                <c:pt idx="1">
                  <c:v>36.958796777734676</c:v>
                </c:pt>
                <c:pt idx="2">
                  <c:v>34.212751211097626</c:v>
                </c:pt>
                <c:pt idx="3">
                  <c:v>31.466705723409326</c:v>
                </c:pt>
                <c:pt idx="4">
                  <c:v>29.860372201702699</c:v>
                </c:pt>
                <c:pt idx="5">
                  <c:v>28.720660551515959</c:v>
                </c:pt>
                <c:pt idx="6">
                  <c:v>27.836631641097576</c:v>
                </c:pt>
                <c:pt idx="7">
                  <c:v>25.090588679767563</c:v>
                </c:pt>
                <c:pt idx="8">
                  <c:v>24.368285752717426</c:v>
                </c:pt>
                <c:pt idx="9">
                  <c:v>23.484259368654207</c:v>
                </c:pt>
                <c:pt idx="10">
                  <c:v>22.344553613289907</c:v>
                </c:pt>
                <c:pt idx="11">
                  <c:v>21.460532281914993</c:v>
                </c:pt>
                <c:pt idx="12">
                  <c:v>20.738237460205553</c:v>
                </c:pt>
                <c:pt idx="13">
                  <c:v>20.127549135288266</c:v>
                </c:pt>
                <c:pt idx="14">
                  <c:v>19.598550125959477</c:v>
                </c:pt>
                <c:pt idx="15">
                  <c:v>19.131943236917021</c:v>
                </c:pt>
                <c:pt idx="16">
                  <c:v>18.498696388127268</c:v>
                </c:pt>
                <c:pt idx="17">
                  <c:v>15.752944239007965</c:v>
                </c:pt>
                <c:pt idx="18">
                  <c:v>14.147099566616905</c:v>
                </c:pt>
                <c:pt idx="19">
                  <c:v>13.008072204059852</c:v>
                </c:pt>
                <c:pt idx="20">
                  <c:v>12.124922918213221</c:v>
                </c:pt>
                <c:pt idx="21">
                  <c:v>11.403693664485283</c:v>
                </c:pt>
                <c:pt idx="22">
                  <c:v>10.79426427087383</c:v>
                </c:pt>
                <c:pt idx="23">
                  <c:v>10.266717368237611</c:v>
                </c:pt>
                <c:pt idx="24">
                  <c:v>9.8017555445899216</c:v>
                </c:pt>
                <c:pt idx="25">
                  <c:v>9.3862025650793051</c:v>
                </c:pt>
                <c:pt idx="26">
                  <c:v>9.0106602587160456</c:v>
                </c:pt>
                <c:pt idx="27">
                  <c:v>8.6681892634372772</c:v>
                </c:pt>
                <c:pt idx="28">
                  <c:v>8.3535196500099573</c:v>
                </c:pt>
                <c:pt idx="29">
                  <c:v>8.0625549171454747</c:v>
                </c:pt>
                <c:pt idx="30">
                  <c:v>7.7920475248592043</c:v>
                </c:pt>
                <c:pt idx="31">
                  <c:v>7.5393793589864169</c:v>
                </c:pt>
                <c:pt idx="32">
                  <c:v>7.3024088679016756</c:v>
                </c:pt>
                <c:pt idx="33">
                  <c:v>7.0793619588332364</c:v>
                </c:pt>
                <c:pt idx="34">
                  <c:v>6.8687524321135278</c:v>
                </c:pt>
                <c:pt idx="35">
                  <c:v>6.6693228480491031</c:v>
                </c:pt>
                <c:pt idx="36">
                  <c:v>6.479999836280868</c:v>
                </c:pt>
                <c:pt idx="37">
                  <c:v>6.2998598111936106</c:v>
                </c:pt>
                <c:pt idx="38">
                  <c:v>6.1281023147018931</c:v>
                </c:pt>
                <c:pt idx="39">
                  <c:v>5.9640290366184718</c:v>
                </c:pt>
                <c:pt idx="40">
                  <c:v>5.8070271206255715</c:v>
                </c:pt>
                <c:pt idx="41">
                  <c:v>5.6565557464403806</c:v>
                </c:pt>
                <c:pt idx="42">
                  <c:v>5.5121352456967605</c:v>
                </c:pt>
                <c:pt idx="43">
                  <c:v>5.373338198252239</c:v>
                </c:pt>
                <c:pt idx="44">
                  <c:v>5.2397820916534554</c:v>
                </c:pt>
                <c:pt idx="45">
                  <c:v>5.1111232255924524</c:v>
                </c:pt>
                <c:pt idx="46">
                  <c:v>4.9870516162677418</c:v>
                </c:pt>
                <c:pt idx="47">
                  <c:v>4.8672867100690587</c:v>
                </c:pt>
                <c:pt idx="48">
                  <c:v>4.7515737570821441</c:v>
                </c:pt>
                <c:pt idx="49">
                  <c:v>4.6396807261702619</c:v>
                </c:pt>
                <c:pt idx="50">
                  <c:v>4.5313956673955849</c:v>
                </c:pt>
                <c:pt idx="51">
                  <c:v>4.4265244461363569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1D7-4313-93D8-243EFA3AD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350336"/>
        <c:axId val="94356608"/>
      </c:scatterChart>
      <c:valAx>
        <c:axId val="94350336"/>
        <c:scaling>
          <c:orientation val="minMax"/>
          <c:max val="2"/>
        </c:scaling>
        <c:delete val="0"/>
        <c:axPos val="b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DISTANCE</a:t>
                </a:r>
                <a:r>
                  <a:rPr lang="en-US" sz="2000" baseline="0"/>
                  <a:t> IN MILES</a:t>
                </a:r>
                <a:endParaRPr lang="en-US" sz="2000"/>
              </a:p>
            </c:rich>
          </c:tx>
          <c:overlay val="0"/>
        </c:title>
        <c:numFmt formatCode="0.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6608"/>
        <c:crosses val="max"/>
        <c:crossBetween val="midCat"/>
        <c:majorUnit val="0.5"/>
      </c:valAx>
      <c:valAx>
        <c:axId val="94356608"/>
        <c:scaling>
          <c:orientation val="maxMin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DRAWDOWN IN FEET</a:t>
                </a:r>
              </a:p>
            </c:rich>
          </c:tx>
          <c:layout>
            <c:manualLayout>
              <c:xMode val="edge"/>
              <c:yMode val="edge"/>
              <c:x val="8.9790759123563237E-3"/>
              <c:y val="0.36335369575803289"/>
            </c:manualLayout>
          </c:layout>
          <c:overlay val="0"/>
        </c:title>
        <c:numFmt formatCode="#,##0" sourceLinked="0"/>
        <c:majorTickMark val="in"/>
        <c:minorTickMark val="in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4350336"/>
        <c:crossesAt val="0"/>
        <c:crossBetween val="midCat"/>
        <c:majorUnit val="10"/>
        <c:minorUnit val="5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4134193448674077"/>
          <c:y val="0.6053236230846637"/>
          <c:w val="0.1138200999384319"/>
          <c:h val="0.22252653200958575"/>
        </c:manualLayout>
      </c:layout>
      <c:overlay val="0"/>
      <c:spPr>
        <a:solidFill>
          <a:sysClr val="window" lastClr="FFFFFF"/>
        </a:solidFill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40E91-E0F1-4C98-8AFD-0D2C5DAC4B8D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3373516"/>
            <a:ext cx="7435436" cy="2760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A6345-C9F6-43D6-A1B6-DB33AD769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70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C1B76-FDE5-EB4A-D487-B404C1A0C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67EE0-9FA0-04EE-A220-188F31311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010E7-DC8B-59EE-ED49-19112C3C2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83BAE-8D30-61B1-04A7-4E3F095FF7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00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05994-BA80-F287-E1EA-AA56D89F8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DB21D-0750-C497-BBFE-8B32534204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B9657D-0FB6-E468-1DC0-F1EBBDB97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D68E3-1DA8-8657-1651-19F710536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1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0A158-9B9A-B5A4-DEFA-0CF18F841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154270-A171-CB68-A96F-6750A9872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6A40BD-A697-B63E-BCC5-FCA77DF9B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CA40F-D681-E429-891A-344988A94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31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186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368EE-B9CF-7DFC-98BA-91FDAF811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5ED338-E125-87E2-C681-A9B19D896F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802206-053B-D0A5-60FA-D18953E50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300 cells by 400 cells</a:t>
            </a:r>
          </a:p>
          <a:p>
            <a:r>
              <a:rPr lang="en-US" dirty="0"/>
              <a:t>Rows columns</a:t>
            </a:r>
          </a:p>
          <a:p>
            <a:r>
              <a:rPr lang="en-US" dirty="0"/>
              <a:t>Layers - aquifers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B26D4-E8BB-CACB-EBC5-15E62EFB57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516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6C40E-F696-404E-AE24-87402494FB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00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4E7A9-046C-C7B8-5655-285EF3F13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895CB0-647F-8D56-FF77-AE483597A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81B8F-D585-F4AC-B99A-3B8975231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444AC-6BB4-D18B-8300-DFD1BF7792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6C40E-F696-404E-AE24-87402494FB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04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62861-57A6-7BAB-1D37-FAAD138C3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5B83C-9F09-6954-EEBF-8BC1ED789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844061-A724-B012-AB3F-0F15F5E2F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B2F3B-6AA4-96E3-A591-08FA94465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6C40E-F696-404E-AE24-87402494FB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31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41D7D-C433-7124-388F-EDAC9F5F7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39AD5-2B5B-D41A-D0C4-972A99FEF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18B4B-79C8-E06A-6A5F-F07A08833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11038-D2DF-18E8-AB17-C4E651A95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6C40E-F696-404E-AE24-87402494FB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20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35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12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CAB4-71D2-4938-2296-FF327E28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320EE1-833A-10E2-C42D-23553FF66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99CE31-B556-9A2C-A962-7EA61C125C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B0D1F-5829-2383-B6D6-8193EF93E3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65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15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82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56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45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36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86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32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60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FDA9-77D7-C46A-12D6-ECA78D413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93036-981A-A367-DA8E-789B94848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9B8BBB-1173-5870-D06E-6FB217336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B8A91-1588-94E8-70D2-4DC7B5E39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469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44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126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274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6F18B-B301-020E-B56E-74C3BCBC0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6EBBA-1439-1F8E-A406-06049EE87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4E72E-CAB4-CFBB-5623-DDA02B0D4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5F1A9-E189-451F-454F-6E43B45D8C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278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ACF5B-F2D2-DCCD-E2A1-118CB678D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29CDB2-3863-6254-F79C-7AE774122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A6F84-F4E1-EDED-3754-4C24E0656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CA839-A878-F5A7-5BE1-2FCDBC385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72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B8BA7-2433-2DEE-E81A-DDBA07CB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D1CCC8-3F5B-AEFF-2185-0446CB056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727A11-3129-447C-A3D8-D46AAF517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5A3AF-F395-0951-DF7C-625AD21825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485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C2321-4421-A995-9905-40B5EF97C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0CA368-F123-B633-0747-595C8FF49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296B85-8AD8-2A5F-C43A-3D4FB05E5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DB620-9B11-5E6D-4349-D830289DD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53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9D94F-171E-02AE-D8B5-73DB4996E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BE995-397A-989A-046B-A4C797748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F606A8-551F-8BB8-3DFB-2010F1B54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F7B55-1866-7E64-E237-2B0FF42B1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690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DBF59-9BD6-2DC5-3832-AD856FF32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D7C15-96DE-F4D3-3839-3607E7790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C716E-365B-4E1A-24C9-B5393C94E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E4C1D-E5C0-B24D-988F-D2A33C2D8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068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67B11-695E-5D50-9F2E-1BE34B883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379B57-921A-5A89-09D9-ACF81D780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00FCD9-FB31-15DA-DD90-367DA52C9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32A79-3C9C-46C9-CF3D-6C67105A7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245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30D4-9AFB-8840-B965-5D899E81A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08AAA-6B91-9643-5F12-7C083613AB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721C2A-E6ED-E9D2-1B82-418C0F519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680E3-A34C-5CC8-1925-D69CDFC17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872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7F7C9-2098-2EFF-9BA3-8462A225C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D7EDF-DDBE-D3DB-3DE0-DB0014272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95E129-CA5C-828D-4894-2B07CF035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4AC85-D962-C914-2C2D-156B7213D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90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EA64B-AC4E-B538-5B2B-32817657D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55BBA-B988-4C90-BA33-C1241E209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0C0D97-138B-801C-1730-F7B4B3053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6A44B-7FCC-0D37-1E0B-A9ACA686FD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434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03826-E335-285D-52B5-760E82D55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FF2C67-BFF6-19C7-735A-F59AA2228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4854B-F72B-90C3-36C1-7935B74478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EBA79-13CA-C0FF-2121-236356191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948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71C1-2110-5CB1-ECBC-836A947BF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6A51AE-99C8-8DA8-88B5-0D6B132F3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3DF9FC-38EA-1F27-7C27-E820F8D95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300 cells by 400 cells</a:t>
            </a:r>
          </a:p>
          <a:p>
            <a:r>
              <a:rPr lang="en-US" dirty="0"/>
              <a:t>Rows columns</a:t>
            </a:r>
          </a:p>
          <a:p>
            <a:r>
              <a:rPr lang="en-US" dirty="0"/>
              <a:t>Layers - aquifers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B1D83-C74D-A573-CE6F-8FB23BE67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27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47C14-2852-7A40-320C-E1D7EB03F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155667-F607-56DB-6B73-0F77B6F040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8AFEF-4F9D-CD53-4460-6607A878D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9274D-2BF0-4F70-ADB4-665D5AD1A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6C40E-F696-404E-AE24-87402494FB4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306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0992-2A94-052B-24A7-62DB58AD5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AB4C33-BB7C-2499-6C94-A10ABF94B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0156EB-2DA6-BA43-3F85-F12E39858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1B050-F815-7E51-EACA-F83F55E31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6C40E-F696-404E-AE24-87402494FB4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775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C7486-F83B-00E4-E1DA-CAB118763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941DF3-8ED9-99D5-C1E3-1C87C30B3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F6A427-F9CF-8CAA-DE55-27BD5D7CB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FD6A5-9026-2F3D-13C3-F9D119E68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6C40E-F696-404E-AE24-87402494FB4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56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D2085-C64C-210B-71DF-196A6E3F7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2391D-84A1-28D3-5F73-7CA396040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56354D-A1E5-8A8D-12E4-2E5EF0F72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717CE-0280-6896-2042-233A5FBA8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116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69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017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170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427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Cambria" panose="02040503050406030204" pitchFamily="18" charset="0"/>
              </a:rPr>
              <a:t>In the North Plateau region of the Trinity </a:t>
            </a:r>
            <a:r>
              <a:rPr lang="en-US" sz="1800" b="0" i="0" u="none" strike="noStrike" baseline="0" dirty="0" err="1">
                <a:latin typeface="Cambria" panose="02040503050406030204" pitchFamily="18" charset="0"/>
              </a:rPr>
              <a:t>hydrostratigraphic</a:t>
            </a:r>
            <a:r>
              <a:rPr lang="en-US" sz="1800" b="0" i="0" u="none" strike="noStrike" baseline="0" dirty="0">
                <a:latin typeface="Cambria" panose="02040503050406030204" pitchFamily="18" charset="0"/>
              </a:rPr>
              <a:t> unit, the median hydraulic</a:t>
            </a:r>
          </a:p>
          <a:p>
            <a:pPr algn="l"/>
            <a:r>
              <a:rPr lang="en-US" sz="1800" b="0" i="0" u="none" strike="noStrike" baseline="0" dirty="0">
                <a:latin typeface="Cambria" panose="02040503050406030204" pitchFamily="18" charset="0"/>
              </a:rPr>
              <a:t>conductivity derived from all well data is 7.0 feet per day.</a:t>
            </a:r>
          </a:p>
          <a:p>
            <a:pPr algn="l"/>
            <a:endParaRPr lang="en-US" sz="1800" dirty="0">
              <a:latin typeface="Cambria" panose="02040503050406030204" pitchFamily="18" charset="0"/>
            </a:endParaRPr>
          </a:p>
          <a:p>
            <a:pPr algn="l"/>
            <a:r>
              <a:rPr lang="en-US" sz="1800" dirty="0">
                <a:latin typeface="Cambria" panose="02040503050406030204" pitchFamily="18" charset="0"/>
              </a:rPr>
              <a:t>5 ft per day for ZONE 3,  </a:t>
            </a:r>
            <a:r>
              <a:rPr lang="en-US" sz="1800" dirty="0" err="1">
                <a:latin typeface="Cambria" panose="02040503050406030204" pitchFamily="18" charset="0"/>
              </a:rPr>
              <a:t>Ksat</a:t>
            </a:r>
            <a:r>
              <a:rPr lang="en-US" sz="1800" dirty="0">
                <a:latin typeface="Cambria" panose="02040503050406030204" pitchFamily="18" charset="0"/>
              </a:rPr>
              <a:t> will likely decrease further downdip.</a:t>
            </a:r>
          </a:p>
          <a:p>
            <a:pPr algn="l"/>
            <a:endParaRPr lang="en-US" sz="1800" dirty="0">
              <a:latin typeface="Cambria" panose="02040503050406030204" pitchFamily="18" charset="0"/>
            </a:endParaRPr>
          </a:p>
          <a:p>
            <a:pPr algn="l"/>
            <a:r>
              <a:rPr lang="en-US" sz="1800" dirty="0">
                <a:latin typeface="Cambria" panose="02040503050406030204" pitchFamily="18" charset="0"/>
              </a:rPr>
              <a:t>17.37 and 16.8 from control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101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30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678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Bsat</a:t>
            </a:r>
            <a:r>
              <a:rPr lang="en-US" dirty="0"/>
              <a:t> increases as move downdip; assume confined downdip portions of the aquifer are saturated.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2760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4564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BB8C1-A4FC-528A-9003-125B3C02E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2E101A-EFDE-DCBC-2AFC-B830FBD6E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3F349-7F4F-B525-E853-2E03CB13B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BAFB7-6EB8-F754-6456-3EB014EBA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182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507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934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8228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D0BC4-0947-DD33-9432-41FD8890D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602DD3-6F62-5FE6-56E9-FAE400AC94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69ADB-94FF-77F6-46A2-5E5BFC509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49251-3ACF-A6E7-02D9-12660FD66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877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78E20-B46F-4F30-6E22-A09A336E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DBC487-0B11-D02B-4BA5-68D784376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A9F20-107A-B1FF-2525-F2D7B95843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2E433-DEED-75EB-F596-853A733196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088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0456C-EF40-3512-9F05-FE580C7A2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ED01FC-52AA-380E-A759-06B966253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E4261F-1E00-5638-8D8F-8BB96FEE5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E565BC-92D3-D99D-27C7-2519969495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7432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A0B1A-3EA7-0DAF-489A-433A7153C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16507-F134-FF0D-CEE3-7DD30CF2E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B33F33-F51D-F27E-13B4-F95EEBC2AF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A3F91-1BC5-5FDC-580A-4B5EE7CB6F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912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441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439A5-9126-670B-DC41-5E5F14C9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F63DCD-65AD-6BE3-65B0-E49068C57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33B56-E7DE-3610-2D51-9F0752B98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458A6-0C8A-2643-60BA-76493F903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464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5FC5E-9A11-1A81-8ECB-CE6ECFE3F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FDDF5-FE35-6978-2069-1DAD6003ED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B90EA6-9003-4BCC-4DEE-7DA5E85A9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4B104-D401-1F4C-78CC-CDDFB5E13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9868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5F50C-EC5D-9358-501D-D4020415D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6C0E60-2A16-2661-83F5-0E23E8D5C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4F67C2-B0C5-F315-54A1-FE2FDB6A9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B2F14-B2F0-E854-5D00-21EB80F45A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4810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95C9D-1DB2-9891-0BF4-09B943E39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3D7CC-DDD5-5CED-A8D3-3358C0097C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C13DD4-2BB3-7D01-359B-023A77078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E829-3FDA-5D45-FE03-3CF349CB8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6345-C9F6-43D6-A1B6-DB33AD769AAB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63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D13A6-2260-780C-45AD-465FF6C0A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5C22B-C139-0AAC-2B79-576C70D54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C626C-08A2-739E-7CD5-9AB8203AE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851EB-14A4-426C-398B-3FAE0744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F2FF-F448-D0B7-FF60-DC90D616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F8F6-1B42-3A7D-0B30-8835B9CF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E40C8-7211-71C0-BDB9-E056E955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18710-A6C8-4726-D7A1-29316BA9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7DBD3-7163-371C-EE6C-DAA9905D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231F2-3674-92BB-D9F5-0AC5F8EB2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3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98AF-9A6F-7F72-F33F-C7247D19A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564AA-B4D8-6EEE-FBCE-6C922996F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D819B-18A8-1B8A-F00B-31E501CAB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07F1D-4143-0C00-67D3-6A9024F7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2205B-20A2-1093-7090-7F3CD947D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95029-9151-6935-742A-5096B7109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7796D-27F3-2A72-4286-3FD61FB22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ECDD8-9207-0FD5-8DD9-7874AD899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41835-BC81-426D-C97D-91C94507A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C76AD-5801-CB0B-509B-8A3DC424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D7909-67B4-A200-FF60-095CC072E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1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EDFE6-BA74-16EB-F259-62B8CEA6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14530-C850-3896-1E8B-032D4AB74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7C7E5-B296-352B-349E-1BB9895E4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A5C733-ABF2-E542-C6E7-1F7FB048D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4DF32F-380F-1114-CB8C-E63908F35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CDBF55-1281-0FB2-ED31-E03A7C48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3FA8F9-FC32-A4B6-7A0E-6ECDBF19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6FD31D-CE1A-9389-1D18-56272CBF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9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8301-2781-EA88-0019-DAB4A158C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BB9F9-B44D-1B50-2108-6E4D970C6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2E91D-ADA0-4901-4DE8-838BDEA78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A6177-EA52-BF05-9816-883AB56E7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74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B5E0B1-9AD1-6E22-0702-91D19480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1E008C-A077-6609-5593-6041D250C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04746C-41B2-3BAE-7D07-C65EB61BF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6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5CA3E-F9FD-2F19-CB9B-B7D57BDE3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A8744-5A87-1C28-6BA5-A4CC610A7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57F96-4F0B-A507-3D15-CEBF2288C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22A9C-FB69-2FF0-C5B6-C41D8E4B1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F2D0B-0114-CD09-CA6E-A0838E1CE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8CEFC-3963-46EF-62F1-AF32A29AC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3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42B9-64C7-E6BE-F0B4-43AFBACEB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8CA161-CEBB-98EC-EE42-C1CC445705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A657A-6BF7-2959-D9A7-1BE4C9C06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068BC-42C6-59E2-2B6B-39DE360CD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D9F65-DA01-73EF-6979-C8613133E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C1986-E772-FC1D-F0BC-69671BAB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5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37852-EDD1-A2D4-3382-B1BA803A0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5B5069-DD4A-EBA9-442B-15F936A80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FF8D2-0DEE-2B90-8CE7-FD990B4DD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6B483-A7DA-8789-4B6A-9A06FF054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A03A1-FC27-45E1-39FE-16DF38D9F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0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6364F6-5AA0-08B0-D793-69ACE809FD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C7575-A36D-94BE-CE7A-1F710308F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96824-C5E0-1E4D-8A68-BA3A2B3DB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E8266-D29C-5227-F315-B9E35247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73635-8434-AB18-39E8-4C7D7261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8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905396-95CD-1635-1761-8F0E124DE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9308F-2E6B-922C-68DF-FCCAE5069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359AB-850C-614A-7548-E3D47A8512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B9B6A8-FE22-413C-808E-D14948D1089A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07BF1-9D5F-8DCF-008D-52A6D7E72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F9E71-7A7F-00A1-8481-2201359A5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D28CA4-8A7F-469F-A57F-D20552329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9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A316D-916B-6098-998A-B112472A1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904D14D6-44BB-99E8-00AF-33E2DFCBE3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E47EE3-8710-7E50-231A-D19725E12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7133" y="1901937"/>
            <a:ext cx="9144000" cy="23876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PRELIMINARY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Well Spacing Calculations for the </a:t>
            </a:r>
            <a:r>
              <a:rPr lang="en-US" sz="3600" dirty="0"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Trinity Aquifer,</a:t>
            </a:r>
            <a:br>
              <a:rPr lang="en-US" sz="3600" dirty="0"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n-US" sz="3600" dirty="0"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Kimble County Groundwater Conservation District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January 20, 2025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AF010-3514-3A99-C3F1-AFEEED08A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7133" y="4584171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Alyson McDonald, Ph.D., P.G.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Hydrologist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Collier Consulting</a:t>
            </a:r>
          </a:p>
        </p:txBody>
      </p:sp>
    </p:spTree>
    <p:extLst>
      <p:ext uri="{BB962C8B-B14F-4D97-AF65-F5344CB8AC3E}">
        <p14:creationId xmlns:p14="http://schemas.microsoft.com/office/powerpoint/2010/main" val="3827850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04E094-B7F3-133D-C823-A6E622A0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6C674AEE-3014-9583-A5DC-14D87AF6B0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4DB15D-67C7-B0D2-E9C3-A0FCE259F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600" b="0" i="0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Outline</a:t>
            </a:r>
            <a:endParaRPr kumimoji="0" lang="en-US" sz="4400" b="0" i="0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139B8B-8D1B-66B7-3A52-6780BCDEF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052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Edwards-Trinity Aquifer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Groundwater Availability Model (GAM)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to well spacing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Hydraulic Properties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well data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Drawdown calculations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spacing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449272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C171947-28D8-BD5B-17D2-7A7C94E7E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3D421C-5FE8-CE54-55D5-9EE95EE5A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DD7D38-D774-7EE1-8F3F-F372A331E328}"/>
              </a:ext>
            </a:extLst>
          </p:cNvPr>
          <p:cNvSpPr txBox="1"/>
          <p:nvPr/>
        </p:nvSpPr>
        <p:spPr>
          <a:xfrm>
            <a:off x="279490" y="213746"/>
            <a:ext cx="1114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Trinity Plateau Aquifer 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05FAA6B0-3919-0822-C94B-C305023191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F688491-9ABC-B509-6910-2CD7A3246080}"/>
              </a:ext>
            </a:extLst>
          </p:cNvPr>
          <p:cNvGrpSpPr/>
          <p:nvPr/>
        </p:nvGrpSpPr>
        <p:grpSpPr>
          <a:xfrm>
            <a:off x="3050486" y="988329"/>
            <a:ext cx="8573696" cy="3181794"/>
            <a:chOff x="1160234" y="2686674"/>
            <a:chExt cx="8573696" cy="318179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0644558-33D5-EBAE-F118-38B424C88E8A}"/>
                </a:ext>
              </a:extLst>
            </p:cNvPr>
            <p:cNvGrpSpPr/>
            <p:nvPr/>
          </p:nvGrpSpPr>
          <p:grpSpPr>
            <a:xfrm>
              <a:off x="1160234" y="2686674"/>
              <a:ext cx="8573696" cy="3181794"/>
              <a:chOff x="1509026" y="374387"/>
              <a:chExt cx="8573696" cy="318179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66EC2850-5886-6053-73C0-5DCA05399C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9026" y="374387"/>
                <a:ext cx="8573696" cy="3181794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7FEA19-7253-341B-6B44-49A48DBF5CFE}"/>
                  </a:ext>
                </a:extLst>
              </p:cNvPr>
              <p:cNvSpPr/>
              <p:nvPr/>
            </p:nvSpPr>
            <p:spPr>
              <a:xfrm>
                <a:off x="1685265" y="2819463"/>
                <a:ext cx="4352544" cy="7367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BB83233-EC3E-BC76-F062-F5C2B1D9D193}"/>
                </a:ext>
              </a:extLst>
            </p:cNvPr>
            <p:cNvSpPr txBox="1"/>
            <p:nvPr/>
          </p:nvSpPr>
          <p:spPr>
            <a:xfrm>
              <a:off x="1160234" y="5500109"/>
              <a:ext cx="6096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i="0" u="none" strike="noStrike" baseline="0" dirty="0">
                  <a:latin typeface="Cambria-Bold"/>
                </a:rPr>
                <a:t>(modified from Barker and Ardis, 1996) from Conceptual model report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8143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9AE2A6-504C-22EC-4CB8-13A14F75D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108" y="0"/>
            <a:ext cx="5325120" cy="6858000"/>
          </a:xfrm>
          <a:prstGeom prst="rect">
            <a:avLst/>
          </a:prstGeom>
        </p:spPr>
      </p:pic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D170338D-637B-F5C9-2EB1-D9E43EB9BD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AEAEA7-CA43-23B1-6311-0F900114D3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85" y="0"/>
            <a:ext cx="5363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9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0AB527D-4E32-E950-85EB-C005D956A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66A650-D198-E901-F98A-244364BD1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17" y="1161470"/>
            <a:ext cx="9827491" cy="56108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B930E3-D10D-20F7-2827-533724887127}"/>
              </a:ext>
            </a:extLst>
          </p:cNvPr>
          <p:cNvSpPr txBox="1"/>
          <p:nvPr/>
        </p:nvSpPr>
        <p:spPr>
          <a:xfrm>
            <a:off x="209018" y="46867"/>
            <a:ext cx="11145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Edwards Trinity Plateau Groundwater Availability Model (EDDT GAM)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9CA6128E-CF30-0F66-6F33-05A39610A3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83AE94-54B7-34C9-E8A8-AEA781C8C756}"/>
              </a:ext>
            </a:extLst>
          </p:cNvPr>
          <p:cNvSpPr txBox="1"/>
          <p:nvPr/>
        </p:nvSpPr>
        <p:spPr>
          <a:xfrm>
            <a:off x="8073688" y="1654048"/>
            <a:ext cx="398669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columns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rows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120,000 cells (1 mi x 1mi)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1: Edwards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2: Trinity </a:t>
            </a:r>
          </a:p>
        </p:txBody>
      </p:sp>
    </p:spTree>
    <p:extLst>
      <p:ext uri="{BB962C8B-B14F-4D97-AF65-F5344CB8AC3E}">
        <p14:creationId xmlns:p14="http://schemas.microsoft.com/office/powerpoint/2010/main" val="62536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F37D9-7E8F-A1D1-06B3-B30316E4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698" y="1475766"/>
            <a:ext cx="12308618" cy="5068157"/>
          </a:xfrm>
        </p:spPr>
        <p:txBody>
          <a:bodyPr>
            <a:normAutofit/>
          </a:bodyPr>
          <a:lstStyle/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1: Extract hydraulic property data (K, B, Ss and Sy)  for EDDT GAM Layers 1 (Edwards) and 2 (Trinity) and calculate Transmissivity &amp; </a:t>
            </a:r>
            <a:r>
              <a:rPr lang="en-US" sz="2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Storativity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2: Evaluate available well data (Texas Water Development Board) and select well capacities (</a:t>
            </a:r>
            <a:r>
              <a:rPr lang="en-US" sz="2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gpm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3: Calculate distance drawdown for well capacities for a duration of 50 years (DFC planning)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4: Recommend well spacing for selected well capacities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A237D6-0093-B415-AC1A-32E9C4B12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66" y="31407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Proposed Process</a:t>
            </a:r>
          </a:p>
        </p:txBody>
      </p:sp>
      <p:pic>
        <p:nvPicPr>
          <p:cNvPr id="2" name="Picture 1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74CC3E2C-463E-D979-A831-E3D3DC0094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34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2BC82CB-22C2-FBF4-EA36-72C5842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88C0A-B43B-423C-DF4D-EAAE9C987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2603" y="1247166"/>
            <a:ext cx="12308618" cy="5525108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25000"/>
              </a:lnSpc>
              <a:spcBef>
                <a:spcPts val="1200"/>
              </a:spcBef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1: Extracted hydraulic property data (K, B, Ss and Sy)  from EDDT GAM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Calculated layer thickness and delineated zones for each aquifer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Evaluated control points (field measurements) of hydraulic properties 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Consulted conceptual model report for hydraulic conductivity, specific yield, and specific storage values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Assigned revised hydraulic conductivity, specific yield, and specific storage values to each zone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Downloaded recent water level measurements for wells in Kimble County, calculated available drawdown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Computed saturated thickness (bottom depth of the aquifer minus depth to water)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Calculated transmissivity for each zone (saturated thickness x hydraulic conductivity)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B07B50-E531-71E3-71F1-B07ECA8B7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82" y="15338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Actual Process</a:t>
            </a:r>
          </a:p>
        </p:txBody>
      </p:sp>
      <p:pic>
        <p:nvPicPr>
          <p:cNvPr id="2" name="Picture 1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FC487BDD-6AFC-D8A6-D304-62135C5973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0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0F1B92A-E899-EDA3-38AB-84C428F2D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D0054-CACB-8903-9DD6-E6DE2C1BE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698" y="1475766"/>
            <a:ext cx="12308618" cy="5068157"/>
          </a:xfrm>
        </p:spPr>
        <p:txBody>
          <a:bodyPr>
            <a:normAutofit/>
          </a:bodyPr>
          <a:lstStyle/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2: Evaluate available well data (Texas Water Development Board) and select well capacities (</a:t>
            </a:r>
            <a:r>
              <a:rPr lang="en-US" sz="2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gpm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3: Calculate distance drawdown for well capacities for a duration of 50 years (DFC planning)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4: Recommend well spacing for selected well capacities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8D9082-660E-2B60-715A-BB659CEBD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66" y="31407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Actual Process, cont’d.</a:t>
            </a:r>
          </a:p>
        </p:txBody>
      </p:sp>
      <p:pic>
        <p:nvPicPr>
          <p:cNvPr id="2" name="Picture 1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A4297AFD-65C3-D9BE-AD19-030C7E4DDE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46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149690-5872-94FC-8F1E-6CD399972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DC865-B55D-1CF4-3B50-F0773FBDC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698" y="1475766"/>
            <a:ext cx="12308618" cy="5068157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Thickness (B) – top to bottom (ft)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Specific Storage, Specific Yield (Ss, Sy) – volume of water released per surface area when head is lowered (unitless)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Hydraulic Conductivity (K) – rate that water moves through the aquifer under a hydraulic gradient (ft per day) 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Transmissivity (T) – Rate or volume that water moves through the thickness of the aquifer  (ft</a:t>
            </a:r>
            <a:r>
              <a:rPr lang="en-US" sz="2800" baseline="30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per day).  It is the product of saturated thickness and hydraulic conductivity.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6982BB-39DB-EF7D-BC76-702BFCB9D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66" y="31407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Aquifer Properties</a:t>
            </a:r>
          </a:p>
        </p:txBody>
      </p:sp>
      <p:pic>
        <p:nvPicPr>
          <p:cNvPr id="2" name="Picture 1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A214828B-B9CA-FA9A-CE86-B955269392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4C132C7-3C29-D84B-55F4-FA55C53FE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Edwards Aquifer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F7BD097C-27E2-E68C-AB95-868BF020B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23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CBF907-250E-7FC5-1AEB-B40C4E993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E7D5D6-0A12-50AE-CB8E-42F4FF936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3" y="0"/>
            <a:ext cx="12011993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AD170A-79EA-C3F0-5F42-FBDDE420C3FE}"/>
              </a:ext>
            </a:extLst>
          </p:cNvPr>
          <p:cNvSpPr txBox="1"/>
          <p:nvPr/>
        </p:nvSpPr>
        <p:spPr>
          <a:xfrm>
            <a:off x="279490" y="213746"/>
            <a:ext cx="1114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Thickness (ft) GAM Layer 1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1C65BAB6-A40B-D416-C2FC-864E9F8AB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D533AE-EC13-9091-1D09-89A10B3CA4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266" t="74780" r="78208" b="12634"/>
          <a:stretch/>
        </p:blipFill>
        <p:spPr>
          <a:xfrm>
            <a:off x="8649017" y="1487055"/>
            <a:ext cx="2342028" cy="23511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50FC5B-9AC3-CBE0-B00C-F03510F8234E}"/>
              </a:ext>
            </a:extLst>
          </p:cNvPr>
          <p:cNvSpPr txBox="1"/>
          <p:nvPr/>
        </p:nvSpPr>
        <p:spPr>
          <a:xfrm>
            <a:off x="5379720" y="3543392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F92A1C-9BB3-1838-DE04-BD3070F93DD1}"/>
              </a:ext>
            </a:extLst>
          </p:cNvPr>
          <p:cNvSpPr txBox="1"/>
          <p:nvPr/>
        </p:nvSpPr>
        <p:spPr>
          <a:xfrm>
            <a:off x="7501128" y="6182589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5C919-4BFA-1E13-9C77-7B4E6AD1E9F1}"/>
              </a:ext>
            </a:extLst>
          </p:cNvPr>
          <p:cNvSpPr txBox="1"/>
          <p:nvPr/>
        </p:nvSpPr>
        <p:spPr>
          <a:xfrm>
            <a:off x="2526792" y="2745139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3490877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5ABF5E3-640B-2B4E-7411-0E64929AC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7881DD-F05B-CE32-A53D-05A1A96ECB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Storage (Sy) - Edwards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7E445858-3CBC-6962-E36C-C5694ABC3C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14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DF0964D-1B06-E797-6505-0D034EA72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C18DAC-9B87-39DB-06E3-8200991B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" y="-512064"/>
            <a:ext cx="11911263" cy="6858000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4BA8BE35-D349-99F7-A2C4-3D27235E4E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A76668-8B31-80FE-108D-751250A7A780}"/>
              </a:ext>
            </a:extLst>
          </p:cNvPr>
          <p:cNvSpPr txBox="1"/>
          <p:nvPr/>
        </p:nvSpPr>
        <p:spPr>
          <a:xfrm>
            <a:off x="279490" y="213746"/>
            <a:ext cx="11982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Aquifer Specific Yield GAM calibrated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C516EB-CFA2-CB72-7F9D-29DE1C1F0C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742" t="26499" r="69394" b="46834"/>
          <a:stretch/>
        </p:blipFill>
        <p:spPr>
          <a:xfrm>
            <a:off x="8324180" y="961499"/>
            <a:ext cx="2530764" cy="21414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44917B-DB7C-5972-D270-D2C33D4B2499}"/>
              </a:ext>
            </a:extLst>
          </p:cNvPr>
          <p:cNvSpPr txBox="1"/>
          <p:nvPr/>
        </p:nvSpPr>
        <p:spPr>
          <a:xfrm>
            <a:off x="1938480" y="5955684"/>
            <a:ext cx="9061752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Specific Yield = 0.009 from EDDT GAM Conceptual Model Report </a:t>
            </a:r>
          </a:p>
        </p:txBody>
      </p:sp>
    </p:spTree>
    <p:extLst>
      <p:ext uri="{BB962C8B-B14F-4D97-AF65-F5344CB8AC3E}">
        <p14:creationId xmlns:p14="http://schemas.microsoft.com/office/powerpoint/2010/main" val="42751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369E4D5-5B12-E274-3951-C550EA5B8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32D3C6-3023-F553-3C56-94B7BCB736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Hydraulic Conductivity (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Ksat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 - Edwards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570B928E-CB68-DCC3-D5DD-AEC2D711E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69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2955FFC-C5ED-BF5D-2C16-D16B2FA27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113EE5-CB19-4376-1CE2-6B363990B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8" y="0"/>
            <a:ext cx="11911263" cy="6858000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0C38F055-4AB8-ADAB-3271-3289C52AE8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D3AEDB-8774-FE52-6733-3AC606CD79DF}"/>
              </a:ext>
            </a:extLst>
          </p:cNvPr>
          <p:cNvSpPr txBox="1"/>
          <p:nvPr/>
        </p:nvSpPr>
        <p:spPr>
          <a:xfrm>
            <a:off x="67216" y="3430"/>
            <a:ext cx="125841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Aquifer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Ksat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(ft per day) GAM Control </a:t>
            </a:r>
            <a:r>
              <a:rPr lang="en-US" sz="3400" dirty="0"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Points 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25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DE702C0-E83B-5865-DFF9-B804FA185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533473-8CCC-FDFB-8AA1-86860DD41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011993" cy="6858000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8725D31B-5C99-ACFE-05ED-42CFB663E9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D5DDB8-6942-4A21-FE3F-64A9F021B7E0}"/>
              </a:ext>
            </a:extLst>
          </p:cNvPr>
          <p:cNvSpPr txBox="1"/>
          <p:nvPr/>
        </p:nvSpPr>
        <p:spPr>
          <a:xfrm>
            <a:off x="206339" y="204602"/>
            <a:ext cx="10089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Ksat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Edwards Aquifer GAM Calibrated </a:t>
            </a:r>
          </a:p>
        </p:txBody>
      </p:sp>
    </p:spTree>
    <p:extLst>
      <p:ext uri="{BB962C8B-B14F-4D97-AF65-F5344CB8AC3E}">
        <p14:creationId xmlns:p14="http://schemas.microsoft.com/office/powerpoint/2010/main" val="2021887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F04866D-8449-3A6E-3D7C-31964AC2C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77F321-4AC3-63AC-48E0-00695F5BEC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Saturated Thickness (B)- Edwards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493B4727-F9A6-892C-ACF0-26F0BA821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2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C278CE8-88F3-6A07-23A2-DC8C6EF61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668103-283C-F4C0-0ED9-4ED96FEEC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2" y="0"/>
            <a:ext cx="12011993" cy="6858000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9421E2D8-36A6-1CE6-9DDA-18B72035F8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22EEC4A-9E17-9C14-39EC-979E95633954}"/>
              </a:ext>
            </a:extLst>
          </p:cNvPr>
          <p:cNvSpPr txBox="1"/>
          <p:nvPr/>
        </p:nvSpPr>
        <p:spPr>
          <a:xfrm>
            <a:off x="279490" y="213746"/>
            <a:ext cx="11349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Aquifer Available Drawdown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98C53B-CEDE-2C01-E197-7B581C86F172}"/>
              </a:ext>
            </a:extLst>
          </p:cNvPr>
          <p:cNvSpPr txBox="1"/>
          <p:nvPr/>
        </p:nvSpPr>
        <p:spPr>
          <a:xfrm>
            <a:off x="279490" y="828048"/>
            <a:ext cx="90251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Depth (ft) minus Depth to Water (ft)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848BE9-B168-DD79-946B-D274F9CCE8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591" t="26229" r="68712" b="40640"/>
          <a:stretch/>
        </p:blipFill>
        <p:spPr>
          <a:xfrm>
            <a:off x="8820728" y="1326398"/>
            <a:ext cx="2595418" cy="249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61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71F74F7-9285-FD72-C3FB-12B9B7254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30D710-59A6-964C-0A30-89456630A6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52" t="31867"/>
          <a:stretch/>
        </p:blipFill>
        <p:spPr>
          <a:xfrm>
            <a:off x="189277" y="1271015"/>
            <a:ext cx="11874975" cy="5405937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3AB58B2-10AC-63C6-0019-A7FDC712B6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BD35F3-39F8-4D16-D470-EAF6E9679E0B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Aquifer Saturated Thickness Overlain on GAM Thickness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B749914-DEF9-F74A-9821-39C4F6CB7F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727" t="23266" r="64091" b="15320"/>
          <a:stretch/>
        </p:blipFill>
        <p:spPr>
          <a:xfrm>
            <a:off x="8791230" y="817987"/>
            <a:ext cx="1816677" cy="38352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8CBB81-3761-6FC1-7C84-913BFF1EA523}"/>
              </a:ext>
            </a:extLst>
          </p:cNvPr>
          <p:cNvSpPr txBox="1"/>
          <p:nvPr/>
        </p:nvSpPr>
        <p:spPr>
          <a:xfrm>
            <a:off x="7830983" y="3900548"/>
            <a:ext cx="3605482" cy="255454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Saturated Thickness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ZONE 1: 50 ft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ZONE 2: 130 ft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ZONE 3: 220 ft</a:t>
            </a:r>
          </a:p>
          <a:p>
            <a:pPr>
              <a:spcBef>
                <a:spcPts val="12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8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4DA1265-2846-67CC-51B5-94031D218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D511E5-C3DB-2825-BE0B-E0E70D1E59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Transmissivity (T) – Edwards</a:t>
            </a:r>
            <a:b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saturated thickness x hydraulic conductivity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B1F14D90-C05D-C252-74CB-1D08688B9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4D503F-E58D-6215-C080-F995D4E87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522403"/>
              </p:ext>
            </p:extLst>
          </p:nvPr>
        </p:nvGraphicFramePr>
        <p:xfrm>
          <a:off x="3474720" y="3712400"/>
          <a:ext cx="4712462" cy="2291112"/>
        </p:xfrm>
        <a:graphic>
          <a:graphicData uri="http://schemas.openxmlformats.org/drawingml/2006/table">
            <a:tbl>
              <a:tblPr/>
              <a:tblGrid>
                <a:gridCol w="599514">
                  <a:extLst>
                    <a:ext uri="{9D8B030D-6E8A-4147-A177-3AD203B41FA5}">
                      <a16:colId xmlns:a16="http://schemas.microsoft.com/office/drawing/2014/main" val="340265260"/>
                    </a:ext>
                  </a:extLst>
                </a:gridCol>
                <a:gridCol w="1115376">
                  <a:extLst>
                    <a:ext uri="{9D8B030D-6E8A-4147-A177-3AD203B41FA5}">
                      <a16:colId xmlns:a16="http://schemas.microsoft.com/office/drawing/2014/main" val="1197188149"/>
                    </a:ext>
                  </a:extLst>
                </a:gridCol>
                <a:gridCol w="1505757">
                  <a:extLst>
                    <a:ext uri="{9D8B030D-6E8A-4147-A177-3AD203B41FA5}">
                      <a16:colId xmlns:a16="http://schemas.microsoft.com/office/drawing/2014/main" val="1798494994"/>
                    </a:ext>
                  </a:extLst>
                </a:gridCol>
                <a:gridCol w="1491815">
                  <a:extLst>
                    <a:ext uri="{9D8B030D-6E8A-4147-A177-3AD203B41FA5}">
                      <a16:colId xmlns:a16="http://schemas.microsoft.com/office/drawing/2014/main" val="32794939"/>
                    </a:ext>
                  </a:extLst>
                </a:gridCol>
              </a:tblGrid>
              <a:tr h="37884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Calculated Transmissivity Edwards Layer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334455"/>
                  </a:ext>
                </a:extLst>
              </a:tr>
              <a:tr h="7576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US" sz="20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(ft/day)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Saturated Thickness (ft)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Transmissivty (ft</a:t>
                      </a:r>
                      <a:r>
                        <a:rPr lang="en-US" sz="2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82290"/>
                  </a:ext>
                </a:extLst>
              </a:tr>
              <a:tr h="378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50286"/>
                  </a:ext>
                </a:extLst>
              </a:tr>
              <a:tr h="378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864.5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339519"/>
                  </a:ext>
                </a:extLst>
              </a:tr>
              <a:tr h="39688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578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526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76D4BC7-E602-6CEA-EBE1-9B402EC3F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68CDA2-A4E5-F0BF-368F-7B0EF196E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2" y="0"/>
            <a:ext cx="12121116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761C94-5AF5-E5A9-4478-5A2AC7A9FB8F}"/>
              </a:ext>
            </a:extLst>
          </p:cNvPr>
          <p:cNvSpPr txBox="1"/>
          <p:nvPr/>
        </p:nvSpPr>
        <p:spPr>
          <a:xfrm>
            <a:off x="279490" y="213746"/>
            <a:ext cx="11145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Transmissivity (ft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per day) GAM Layer 1 and Calculated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DBFEFA68-0F67-7DC2-A898-09AE8E960A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1CA0D2-409B-FCB3-1E92-CA905E0B8B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02" t="51399" r="79200" b="37888"/>
          <a:stretch/>
        </p:blipFill>
        <p:spPr>
          <a:xfrm>
            <a:off x="5950579" y="1200857"/>
            <a:ext cx="6205979" cy="146115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67D9FD-8A01-7FEE-3A20-7BD7541CB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603867"/>
              </p:ext>
            </p:extLst>
          </p:nvPr>
        </p:nvGraphicFramePr>
        <p:xfrm>
          <a:off x="7132320" y="2788856"/>
          <a:ext cx="4712462" cy="2291112"/>
        </p:xfrm>
        <a:graphic>
          <a:graphicData uri="http://schemas.openxmlformats.org/drawingml/2006/table">
            <a:tbl>
              <a:tblPr/>
              <a:tblGrid>
                <a:gridCol w="599514">
                  <a:extLst>
                    <a:ext uri="{9D8B030D-6E8A-4147-A177-3AD203B41FA5}">
                      <a16:colId xmlns:a16="http://schemas.microsoft.com/office/drawing/2014/main" val="340265260"/>
                    </a:ext>
                  </a:extLst>
                </a:gridCol>
                <a:gridCol w="1115376">
                  <a:extLst>
                    <a:ext uri="{9D8B030D-6E8A-4147-A177-3AD203B41FA5}">
                      <a16:colId xmlns:a16="http://schemas.microsoft.com/office/drawing/2014/main" val="1197188149"/>
                    </a:ext>
                  </a:extLst>
                </a:gridCol>
                <a:gridCol w="1505757">
                  <a:extLst>
                    <a:ext uri="{9D8B030D-6E8A-4147-A177-3AD203B41FA5}">
                      <a16:colId xmlns:a16="http://schemas.microsoft.com/office/drawing/2014/main" val="1798494994"/>
                    </a:ext>
                  </a:extLst>
                </a:gridCol>
                <a:gridCol w="1491815">
                  <a:extLst>
                    <a:ext uri="{9D8B030D-6E8A-4147-A177-3AD203B41FA5}">
                      <a16:colId xmlns:a16="http://schemas.microsoft.com/office/drawing/2014/main" val="32794939"/>
                    </a:ext>
                  </a:extLst>
                </a:gridCol>
              </a:tblGrid>
              <a:tr h="37884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Calculated Transmissivity Edwards Layer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334455"/>
                  </a:ext>
                </a:extLst>
              </a:tr>
              <a:tr h="7576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US" sz="20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(ft/day)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Saturated Thickness (ft)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Transmissivty (ft</a:t>
                      </a:r>
                      <a:r>
                        <a:rPr lang="en-US" sz="2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2290"/>
                  </a:ext>
                </a:extLst>
              </a:tr>
              <a:tr h="378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50286"/>
                  </a:ext>
                </a:extLst>
              </a:tr>
              <a:tr h="378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864.5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339519"/>
                  </a:ext>
                </a:extLst>
              </a:tr>
              <a:tr h="39688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57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152E453-1D68-8C7E-9186-41EEBFB640DB}"/>
              </a:ext>
            </a:extLst>
          </p:cNvPr>
          <p:cNvSpPr txBox="1"/>
          <p:nvPr/>
        </p:nvSpPr>
        <p:spPr>
          <a:xfrm>
            <a:off x="4511502" y="3622490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FCFD2-F102-4C2F-A337-B81E5B8F999F}"/>
              </a:ext>
            </a:extLst>
          </p:cNvPr>
          <p:cNvSpPr txBox="1"/>
          <p:nvPr/>
        </p:nvSpPr>
        <p:spPr>
          <a:xfrm>
            <a:off x="6965419" y="6080989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0F5497-CB96-88C5-5CD3-4607A92CD896}"/>
              </a:ext>
            </a:extLst>
          </p:cNvPr>
          <p:cNvSpPr txBox="1"/>
          <p:nvPr/>
        </p:nvSpPr>
        <p:spPr>
          <a:xfrm>
            <a:off x="2185047" y="2662011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45699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65D0F17-7B18-9B2B-B8D6-946B7138D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3AD074-7BB8-FFEC-BBAA-71962337FD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Well Yields – Kimble County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F8637DE6-4E64-C548-267F-3942783C3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9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F85F459-286D-BC6F-EC90-E34DAA75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9E600E6-0701-008E-75D8-39A2A2AD3F79}"/>
              </a:ext>
            </a:extLst>
          </p:cNvPr>
          <p:cNvSpPr txBox="1"/>
          <p:nvPr/>
        </p:nvSpPr>
        <p:spPr>
          <a:xfrm>
            <a:off x="279490" y="213746"/>
            <a:ext cx="13025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Driller Reported Well Yields Edwards &amp; Trinity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E7541201-50C0-C87F-8A0F-801F80BCA1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278CCB-A05E-1C4F-AFBF-76039E27B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17" y="981766"/>
            <a:ext cx="7410032" cy="579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56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D83743-7859-AA20-3067-F23152DC2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7AF93CB-EB76-3656-7092-502EAF7A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3" y="0"/>
            <a:ext cx="12011993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5C93D2-DA26-0FCF-1D56-60ED56A73C56}"/>
              </a:ext>
            </a:extLst>
          </p:cNvPr>
          <p:cNvSpPr txBox="1"/>
          <p:nvPr/>
        </p:nvSpPr>
        <p:spPr>
          <a:xfrm>
            <a:off x="279490" y="213746"/>
            <a:ext cx="9824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TWDB Reported Well Yields Edwards 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0B9B109B-D024-17E8-3FF2-C9DE20D465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BB7D76-77F7-23F9-7F69-EE4F77D239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063" t="44276" r="73392" b="45799"/>
          <a:stretch/>
        </p:blipFill>
        <p:spPr>
          <a:xfrm>
            <a:off x="7458993" y="1073823"/>
            <a:ext cx="2645126" cy="13318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943257-B423-6392-A362-B772399C18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1223"/>
          <a:stretch/>
        </p:blipFill>
        <p:spPr>
          <a:xfrm>
            <a:off x="10030691" y="1067366"/>
            <a:ext cx="1715820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4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F166296-FCD6-A74B-A92E-EBB2E7784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674E1AD9-DF9B-03B1-8F00-143AE17890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2E68B2-45BD-3BCE-1BAC-553112D89557}"/>
              </a:ext>
            </a:extLst>
          </p:cNvPr>
          <p:cNvSpPr txBox="1"/>
          <p:nvPr/>
        </p:nvSpPr>
        <p:spPr>
          <a:xfrm>
            <a:off x="636106" y="2228671"/>
            <a:ext cx="11349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Theis Distance Drawdown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Aquifer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62B96A-F102-9BA8-E113-621ABB06D27F}"/>
              </a:ext>
            </a:extLst>
          </p:cNvPr>
          <p:cNvGrpSpPr/>
          <p:nvPr/>
        </p:nvGrpSpPr>
        <p:grpSpPr>
          <a:xfrm>
            <a:off x="3265444" y="3755569"/>
            <a:ext cx="5919729" cy="1591573"/>
            <a:chOff x="3265444" y="3755569"/>
            <a:chExt cx="5919729" cy="159157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30AF4B3-E999-E0E0-EF60-162AFC15F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5444" y="3755569"/>
              <a:ext cx="5919729" cy="65842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0D02395-6771-E5E2-4240-9D7AA8BBB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65444" y="4743586"/>
              <a:ext cx="1097375" cy="603556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BBD2139-934E-E528-A7F8-8B579B59207E}"/>
                </a:ext>
              </a:extLst>
            </p:cNvPr>
            <p:cNvSpPr/>
            <p:nvPr/>
          </p:nvSpPr>
          <p:spPr>
            <a:xfrm>
              <a:off x="4119695" y="4119788"/>
              <a:ext cx="215692" cy="2576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472854E-C43B-0289-D0DB-2139558D09AD}"/>
                </a:ext>
              </a:extLst>
            </p:cNvPr>
            <p:cNvSpPr/>
            <p:nvPr/>
          </p:nvSpPr>
          <p:spPr>
            <a:xfrm>
              <a:off x="4050792" y="4818888"/>
              <a:ext cx="182880" cy="256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4659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77FDA60-D4DB-89F6-2442-856CE4033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BD057DAE-2D8B-17C0-7638-BA239FF41E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DA5A68F-9AEF-407E-A08B-FCC8CE4DAC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0554414"/>
              </p:ext>
            </p:extLst>
          </p:nvPr>
        </p:nvGraphicFramePr>
        <p:xfrm>
          <a:off x="897367" y="171218"/>
          <a:ext cx="10397265" cy="660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95748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8D59598-7888-08BD-54DF-2B3C32385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C6FE3062-FB4C-74CD-B571-23239D04B2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2E4D8F1-2C21-450B-9E29-9180432E65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269365"/>
              </p:ext>
            </p:extLst>
          </p:nvPr>
        </p:nvGraphicFramePr>
        <p:xfrm>
          <a:off x="868680" y="207454"/>
          <a:ext cx="10648474" cy="6650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6961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5A96191-F883-83A4-FC7B-D0B0E2F37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F3274FAE-B240-A7F6-F022-5A0A64020E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BDA6AA7-EB10-4702-B517-AC60327527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429592"/>
              </p:ext>
            </p:extLst>
          </p:nvPr>
        </p:nvGraphicFramePr>
        <p:xfrm>
          <a:off x="744285" y="0"/>
          <a:ext cx="10703430" cy="688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1466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F8A1172-2AC7-A023-7AE9-A874EC9D0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77A10E97-F828-655C-7ADD-518CC85ED7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13A1507-24C4-6D96-2F67-40C0702B1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954828"/>
              </p:ext>
            </p:extLst>
          </p:nvPr>
        </p:nvGraphicFramePr>
        <p:xfrm>
          <a:off x="585216" y="585217"/>
          <a:ext cx="10890508" cy="5641845"/>
        </p:xfrm>
        <a:graphic>
          <a:graphicData uri="http://schemas.openxmlformats.org/drawingml/2006/table">
            <a:tbl>
              <a:tblPr/>
              <a:tblGrid>
                <a:gridCol w="797840">
                  <a:extLst>
                    <a:ext uri="{9D8B030D-6E8A-4147-A177-3AD203B41FA5}">
                      <a16:colId xmlns:a16="http://schemas.microsoft.com/office/drawing/2014/main" val="1355950254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1275372239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2976850473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2066986734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3859002355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436851925"/>
                    </a:ext>
                  </a:extLst>
                </a:gridCol>
                <a:gridCol w="255309">
                  <a:extLst>
                    <a:ext uri="{9D8B030D-6E8A-4147-A177-3AD203B41FA5}">
                      <a16:colId xmlns:a16="http://schemas.microsoft.com/office/drawing/2014/main" val="1910939693"/>
                    </a:ext>
                  </a:extLst>
                </a:gridCol>
                <a:gridCol w="837732">
                  <a:extLst>
                    <a:ext uri="{9D8B030D-6E8A-4147-A177-3AD203B41FA5}">
                      <a16:colId xmlns:a16="http://schemas.microsoft.com/office/drawing/2014/main" val="3656412086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1388727654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3556759334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1558712257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2315912415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1516016758"/>
                    </a:ext>
                  </a:extLst>
                </a:gridCol>
                <a:gridCol w="287223">
                  <a:extLst>
                    <a:ext uri="{9D8B030D-6E8A-4147-A177-3AD203B41FA5}">
                      <a16:colId xmlns:a16="http://schemas.microsoft.com/office/drawing/2014/main" val="1491102276"/>
                    </a:ext>
                  </a:extLst>
                </a:gridCol>
                <a:gridCol w="781884">
                  <a:extLst>
                    <a:ext uri="{9D8B030D-6E8A-4147-A177-3AD203B41FA5}">
                      <a16:colId xmlns:a16="http://schemas.microsoft.com/office/drawing/2014/main" val="4272123206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1156345591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24868148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231727412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3400914981"/>
                    </a:ext>
                  </a:extLst>
                </a:gridCol>
                <a:gridCol w="510617">
                  <a:extLst>
                    <a:ext uri="{9D8B030D-6E8A-4147-A177-3AD203B41FA5}">
                      <a16:colId xmlns:a16="http://schemas.microsoft.com/office/drawing/2014/main" val="2039329931"/>
                    </a:ext>
                  </a:extLst>
                </a:gridCol>
                <a:gridCol w="271265">
                  <a:extLst>
                    <a:ext uri="{9D8B030D-6E8A-4147-A177-3AD203B41FA5}">
                      <a16:colId xmlns:a16="http://schemas.microsoft.com/office/drawing/2014/main" val="1194819260"/>
                    </a:ext>
                  </a:extLst>
                </a:gridCol>
              </a:tblGrid>
              <a:tr h="28163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1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2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3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037562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459017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Dist. (ft)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Dist. (ft)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Dist. (ft)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922661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500078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810938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787350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530695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56839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17878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868905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810652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280922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84140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81890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105145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723922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77120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154883"/>
                  </a:ext>
                </a:extLst>
              </a:tr>
              <a:tr h="281638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728806"/>
                  </a:ext>
                </a:extLst>
              </a:tr>
              <a:tr h="290723"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5280</a:t>
                      </a:r>
                    </a:p>
                  </a:txBody>
                  <a:tcPr marL="7007" marR="7007" marT="7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07" marR="7007" marT="7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79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4176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869C52B-AB96-FD90-47A4-566819F97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2C7959-8D0D-B03E-1063-03AF68F7D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3" y="0"/>
            <a:ext cx="12011993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564F02-C3AF-7996-43D5-065A95079C29}"/>
              </a:ext>
            </a:extLst>
          </p:cNvPr>
          <p:cNvSpPr txBox="1"/>
          <p:nvPr/>
        </p:nvSpPr>
        <p:spPr>
          <a:xfrm>
            <a:off x="279490" y="213746"/>
            <a:ext cx="11467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TWDB Reported Well Yields Edwards Zones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02A360BF-1B08-A2BE-173B-10443C6186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1F4E83-F601-052A-6887-9DCAFC6639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063" t="44276" r="73392" b="45799"/>
          <a:stretch/>
        </p:blipFill>
        <p:spPr>
          <a:xfrm>
            <a:off x="7458993" y="1073823"/>
            <a:ext cx="2645126" cy="13318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E99196-1808-D51F-9AA5-02942009CA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1223"/>
          <a:stretch/>
        </p:blipFill>
        <p:spPr>
          <a:xfrm>
            <a:off x="10030691" y="1067366"/>
            <a:ext cx="1715820" cy="1329043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29C880A-9A5A-317A-C96E-C3A1019CF084}"/>
              </a:ext>
            </a:extLst>
          </p:cNvPr>
          <p:cNvCxnSpPr/>
          <p:nvPr/>
        </p:nvCxnSpPr>
        <p:spPr>
          <a:xfrm flipV="1">
            <a:off x="6511636" y="3170382"/>
            <a:ext cx="166255" cy="8289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75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A259144-CEC6-D4E8-C9B1-E9492F181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527DA19-8D43-1C7C-1919-8BCD71262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667A14E-7CEE-3748-DD54-264C468D6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033471"/>
              </p:ext>
            </p:extLst>
          </p:nvPr>
        </p:nvGraphicFramePr>
        <p:xfrm>
          <a:off x="3583247" y="553178"/>
          <a:ext cx="4704739" cy="6060505"/>
        </p:xfrm>
        <a:graphic>
          <a:graphicData uri="http://schemas.openxmlformats.org/drawingml/2006/table">
            <a:tbl>
              <a:tblPr/>
              <a:tblGrid>
                <a:gridCol w="2503810">
                  <a:extLst>
                    <a:ext uri="{9D8B030D-6E8A-4147-A177-3AD203B41FA5}">
                      <a16:colId xmlns:a16="http://schemas.microsoft.com/office/drawing/2014/main" val="2993479484"/>
                    </a:ext>
                  </a:extLst>
                </a:gridCol>
                <a:gridCol w="2200929">
                  <a:extLst>
                    <a:ext uri="{9D8B030D-6E8A-4147-A177-3AD203B41FA5}">
                      <a16:colId xmlns:a16="http://schemas.microsoft.com/office/drawing/2014/main" val="95219858"/>
                    </a:ext>
                  </a:extLst>
                </a:gridCol>
              </a:tblGrid>
              <a:tr h="7509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Pumping Capacity of Well As Equipped (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Minimum Distance from Existing Water Well (ft)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99052"/>
                  </a:ext>
                </a:extLst>
              </a:tr>
              <a:tr h="21823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1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60463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62287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425065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gpm to 50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330075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1200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328219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gpm to 300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21568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787010"/>
                  </a:ext>
                </a:extLst>
              </a:tr>
              <a:tr h="2346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2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4215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703164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810160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077697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500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35777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gpm to 300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3980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68710"/>
                  </a:ext>
                </a:extLst>
              </a:tr>
              <a:tr h="2346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3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9345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91651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026845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150 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492286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03883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658028"/>
                  </a:ext>
                </a:extLst>
              </a:tr>
              <a:tr h="246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150 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631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483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5E2E-9ECD-5D3D-C108-7D821BBE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244B00-E06C-7982-2346-A4911FAA06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Trinity Aquifer 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2938E1BB-85E1-3583-4EA7-5B5B2548C0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90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4D70C-8290-A02C-54AE-941E08EF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FACADDC5-E664-573C-BDA3-0C293FA083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6D67E1-5151-053D-CB5A-165ED9963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600" b="0" i="0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Outline</a:t>
            </a:r>
            <a:endParaRPr kumimoji="0" lang="en-US" sz="4400" b="0" i="0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C4CDB-27FE-C46D-9715-CAD05311C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052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Trinity Aquifer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Groundwater Availability Model (GAM)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to well spacing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Hydraulic properties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well data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Drawdown calculations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spacing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470177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D8AEF-F797-91DF-966A-81CF096E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8EB4B4-FAFD-8DB5-C312-A3E916C99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946859-B819-71EF-8D13-3AE95A364E82}"/>
              </a:ext>
            </a:extLst>
          </p:cNvPr>
          <p:cNvSpPr txBox="1"/>
          <p:nvPr/>
        </p:nvSpPr>
        <p:spPr>
          <a:xfrm>
            <a:off x="279490" y="213746"/>
            <a:ext cx="1114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Edwards Trinity Plateau Aquifer 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A0B7B33F-6A01-EAD1-76B3-2CBF056917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67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C7236-BC67-FABB-2193-B45A3CFF4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232749-6F18-6215-2995-07FBA6A39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108" y="0"/>
            <a:ext cx="5325120" cy="6858000"/>
          </a:xfrm>
          <a:prstGeom prst="rect">
            <a:avLst/>
          </a:prstGeom>
        </p:spPr>
      </p:pic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4DADBEB6-7854-488A-F57D-B28F5DAC34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16B51E-676A-B41B-ED0E-7191979B7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85" y="0"/>
            <a:ext cx="5363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47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508D4-F299-6DF7-682E-FF849EBC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42AA4F-7A1D-B1A7-04DE-7884A6F2A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17" y="1161470"/>
            <a:ext cx="9827491" cy="56108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EA1C20A-E807-5D15-A5FF-BF42D2ADC263}"/>
              </a:ext>
            </a:extLst>
          </p:cNvPr>
          <p:cNvSpPr txBox="1"/>
          <p:nvPr/>
        </p:nvSpPr>
        <p:spPr>
          <a:xfrm>
            <a:off x="209018" y="46867"/>
            <a:ext cx="11145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Edwards Trinity Plateau Groundwater Availability Model (EDDT GAM)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A7E88FEC-84DC-4863-949D-C5F82D5928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C0F9CF-D5A1-05CB-8A4B-D8E4C48DF202}"/>
              </a:ext>
            </a:extLst>
          </p:cNvPr>
          <p:cNvSpPr txBox="1"/>
          <p:nvPr/>
        </p:nvSpPr>
        <p:spPr>
          <a:xfrm>
            <a:off x="8073688" y="1654048"/>
            <a:ext cx="398669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columns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rows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120,000 cells (1 mi x 1mi)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1: Edwards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2: Trinity </a:t>
            </a:r>
          </a:p>
        </p:txBody>
      </p:sp>
    </p:spTree>
    <p:extLst>
      <p:ext uri="{BB962C8B-B14F-4D97-AF65-F5344CB8AC3E}">
        <p14:creationId xmlns:p14="http://schemas.microsoft.com/office/powerpoint/2010/main" val="2791567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A66396-8038-5127-9DC7-6E9BBA2D3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975" y="1696949"/>
            <a:ext cx="9585300" cy="41401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63B159-879C-EAA1-E715-E7DBCAC9F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299" y="608167"/>
            <a:ext cx="9227058" cy="603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61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93468-4AC9-E5B7-CA6D-7FAD4FF6C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EB7AA-704F-E13B-CA3A-2974CD200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2603" y="1247166"/>
            <a:ext cx="12308618" cy="5525108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25000"/>
              </a:lnSpc>
              <a:spcBef>
                <a:spcPts val="1200"/>
              </a:spcBef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1: Extracted hydraulic property data (K, B, Ss and Sy)  from EDDT GAM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Calculated layer thickness and delineated zones for each aquifer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Evaluated control points (field measurements) of hydraulic properties 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Consulted conceptual model report for hydraulic conductivity, specific yield, and specific storage values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Assigned revised hydraulic conductivity, specific yield, and specific storage values to each zone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Downloaded recent water level measurements for wells in Kimble County, calculated available drawdown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Computed saturated thickness (bottom depth of the aquifer minus depth to water)</a:t>
            </a:r>
          </a:p>
          <a:p>
            <a:pPr lvl="2">
              <a:lnSpc>
                <a:spcPct val="125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Calculated transmissivity for each zone (saturated thickness x hydraulic conductivity)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8D26EB-979E-C9F4-6FEC-230264B50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82" y="15338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Process</a:t>
            </a:r>
          </a:p>
        </p:txBody>
      </p:sp>
      <p:pic>
        <p:nvPicPr>
          <p:cNvPr id="2" name="Picture 1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5A10FF7-FEB9-E925-A6D1-0F80BFE30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364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8DC06-5FE7-640F-36E1-55771FFDB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E1BB4-210C-4F12-03A8-28BC557FE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698" y="1475766"/>
            <a:ext cx="12308618" cy="5068157"/>
          </a:xfrm>
        </p:spPr>
        <p:txBody>
          <a:bodyPr>
            <a:normAutofit/>
          </a:bodyPr>
          <a:lstStyle/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2: Evaluate available well data (Texas Water Development Board) and select well capacities (</a:t>
            </a:r>
            <a:r>
              <a:rPr lang="en-US" sz="2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gpm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3: Calculate distance drawdown for well capacities for a duration of 50 years (DFC planning)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4: Recommend well spacing for selected well capacities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79E86F-0BA4-0127-5D7B-85235A9B7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66" y="31407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Process, cont’d.</a:t>
            </a:r>
          </a:p>
        </p:txBody>
      </p:sp>
      <p:pic>
        <p:nvPicPr>
          <p:cNvPr id="2" name="Picture 1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AF8C99BA-ECA9-4DBB-2652-459CB9EAC3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465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5BC21-AAE3-17F0-C4F3-262D1DD0E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8223F-B60D-0557-B522-A28AD14AB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698" y="1475766"/>
            <a:ext cx="12308618" cy="5068157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Thickness (B) – top to bottom (ft)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Specific Storage, Specific Yield (Ss, Sy) – volume of water released per surface area of aquifer when head is lowered (unitless)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Hydraulic Conductivity (K) – rate that water moves through the aquifer under a hydraulic gradient (ft per day) </a:t>
            </a:r>
          </a:p>
          <a:p>
            <a:pPr lvl="1">
              <a:lnSpc>
                <a:spcPct val="12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Transmissivity (T) – Rate or volume that water moves through the thickness of the aquifer  (ft</a:t>
            </a:r>
            <a:r>
              <a:rPr lang="en-US" sz="2800" baseline="30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per day).  It is the product of saturated thickness and hydraulic conductivity.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12D8B3-D701-62B3-8726-4A6279690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66" y="31407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Step 1. Aquifer Properties</a:t>
            </a:r>
          </a:p>
        </p:txBody>
      </p:sp>
      <p:pic>
        <p:nvPicPr>
          <p:cNvPr id="2" name="Picture 1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2CDAFD03-4C92-32EA-607C-E7AB54A8CE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267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541DE6-9E72-1DDA-DD91-E7C77250B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59854"/>
            <a:ext cx="7886700" cy="644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97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15D9C-E0BC-05B5-C8A9-5AE11EA0A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433E65-04E0-1FDF-7DD7-B45B26867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2" y="0"/>
            <a:ext cx="12121116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9D637F-885D-71D8-2F1D-DBDE24547859}"/>
              </a:ext>
            </a:extLst>
          </p:cNvPr>
          <p:cNvSpPr txBox="1"/>
          <p:nvPr/>
        </p:nvSpPr>
        <p:spPr>
          <a:xfrm>
            <a:off x="279490" y="213746"/>
            <a:ext cx="1114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Trinity Thickness (ft) GAM Layer 2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D1E698FC-BE87-7CD4-6384-C9568286A8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378199-F825-82EF-D8D3-447CC7A22D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255" t="75155" r="78300" b="12741"/>
          <a:stretch/>
        </p:blipFill>
        <p:spPr>
          <a:xfrm>
            <a:off x="8600733" y="1312807"/>
            <a:ext cx="2403836" cy="23755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28FB39-6CA5-E340-25B4-6FEC14641682}"/>
              </a:ext>
            </a:extLst>
          </p:cNvPr>
          <p:cNvSpPr txBox="1"/>
          <p:nvPr/>
        </p:nvSpPr>
        <p:spPr>
          <a:xfrm>
            <a:off x="2337816" y="3166541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8F1C1A-E352-9A4E-F714-5E4E7EBD55E3}"/>
              </a:ext>
            </a:extLst>
          </p:cNvPr>
          <p:cNvSpPr txBox="1"/>
          <p:nvPr/>
        </p:nvSpPr>
        <p:spPr>
          <a:xfrm>
            <a:off x="6096000" y="5856268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720BC9-87B1-3EFF-5E79-CF607161E261}"/>
              </a:ext>
            </a:extLst>
          </p:cNvPr>
          <p:cNvSpPr txBox="1"/>
          <p:nvPr/>
        </p:nvSpPr>
        <p:spPr>
          <a:xfrm>
            <a:off x="4648200" y="3397373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39226725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9763C-48FE-D6B5-1E8D-6770D0254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72748B-A88F-FA53-086D-D72094E0A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Storage (S) - Trinity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88FC1697-2A5E-7715-48B6-E5DC7DBF05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058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04E34-85E6-FA7E-5922-10597F9B1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18C4D0-CCAF-48FA-E1CA-2ACFA8F1B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2" y="0"/>
            <a:ext cx="12121116" cy="6858000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7CD71526-7E03-84B7-388A-97B7CD09A9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BE6067-2E13-11F8-0B2E-6A069B89D69E}"/>
              </a:ext>
            </a:extLst>
          </p:cNvPr>
          <p:cNvSpPr txBox="1"/>
          <p:nvPr/>
        </p:nvSpPr>
        <p:spPr>
          <a:xfrm>
            <a:off x="279490" y="213746"/>
            <a:ext cx="10902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Trinity Aquifer Calibrated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Storativity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GAM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EB252F-6D44-A5AA-0AE5-C0E14A06B8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485" t="24613" r="78864" b="54647"/>
          <a:stretch/>
        </p:blipFill>
        <p:spPr>
          <a:xfrm>
            <a:off x="8936743" y="1479342"/>
            <a:ext cx="2807293" cy="21402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C3A6D2-4ECB-4503-A93F-2855429FA478}"/>
              </a:ext>
            </a:extLst>
          </p:cNvPr>
          <p:cNvSpPr txBox="1"/>
          <p:nvPr/>
        </p:nvSpPr>
        <p:spPr>
          <a:xfrm>
            <a:off x="8901083" y="3895253"/>
            <a:ext cx="3090487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Storativity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0.0003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4D4D8C-4ADE-6130-E339-7321C7122124}"/>
              </a:ext>
            </a:extLst>
          </p:cNvPr>
          <p:cNvSpPr txBox="1"/>
          <p:nvPr/>
        </p:nvSpPr>
        <p:spPr>
          <a:xfrm>
            <a:off x="3290918" y="3157895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B7A5F-58C3-101A-67DF-AC6D256A8C56}"/>
              </a:ext>
            </a:extLst>
          </p:cNvPr>
          <p:cNvSpPr txBox="1"/>
          <p:nvPr/>
        </p:nvSpPr>
        <p:spPr>
          <a:xfrm>
            <a:off x="7049102" y="5847622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A7321-3C09-A687-2679-3BA420AF8BDE}"/>
              </a:ext>
            </a:extLst>
          </p:cNvPr>
          <p:cNvSpPr txBox="1"/>
          <p:nvPr/>
        </p:nvSpPr>
        <p:spPr>
          <a:xfrm>
            <a:off x="5601302" y="3388727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114307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E2CEE-8A18-F319-9764-2CA86DADE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B85673-7E9D-0C1B-96CF-1423163326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Hydraulic Conductivity (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Ksat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 - Trinity</a:t>
            </a: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D6733046-3EFD-D3CF-F69C-B05F57F9B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925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2424C-898C-B047-40CD-475A473DB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BE632E-0A19-57AD-C43F-C95BDC3BA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3" y="360219"/>
            <a:ext cx="12011993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91FA46-3254-F8CD-2BBA-13D5C62C2398}"/>
              </a:ext>
            </a:extLst>
          </p:cNvPr>
          <p:cNvSpPr txBox="1"/>
          <p:nvPr/>
        </p:nvSpPr>
        <p:spPr>
          <a:xfrm>
            <a:off x="0" y="85726"/>
            <a:ext cx="1301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Trinity Aquifer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Ksat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(ft/day) GAM Control Points 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6838379A-EBEA-A454-1A7C-907E61E522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760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10AC6-2BEC-7176-3EBB-64F9F7754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459E07-5856-614C-7BBF-F2EE8BE36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2" y="0"/>
            <a:ext cx="12121116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B5A796-9117-3A03-5989-20BA2186179F}"/>
              </a:ext>
            </a:extLst>
          </p:cNvPr>
          <p:cNvSpPr txBox="1"/>
          <p:nvPr/>
        </p:nvSpPr>
        <p:spPr>
          <a:xfrm>
            <a:off x="279490" y="213746"/>
            <a:ext cx="10089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Ksat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Trinity Aquifer Calibrated GAM 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D0C1E2D3-C37F-4A83-AC9F-D9C7C45A95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962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380A0A-BB59-BA46-B082-F9783D858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3" y="0"/>
            <a:ext cx="12011993" cy="6858000"/>
          </a:xfrm>
          <a:prstGeom prst="rect">
            <a:avLst/>
          </a:prstGeom>
        </p:spPr>
      </p:pic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B6BC730F-7A3A-6DA7-7388-591BE3DA36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328DD9-9202-081A-9F86-33A3AB6981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569" t="40339" r="73225" b="35053"/>
          <a:stretch/>
        </p:blipFill>
        <p:spPr>
          <a:xfrm>
            <a:off x="9332536" y="1112363"/>
            <a:ext cx="2347274" cy="19796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DF9E6F-2436-FBD5-1920-B126847A031F}"/>
              </a:ext>
            </a:extLst>
          </p:cNvPr>
          <p:cNvSpPr txBox="1"/>
          <p:nvPr/>
        </p:nvSpPr>
        <p:spPr>
          <a:xfrm>
            <a:off x="279490" y="213746"/>
            <a:ext cx="100898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Ksat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Trinity Aquifer (2022 conceptual model report)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28A12-7C44-3C84-5E88-6D20CA31D690}"/>
              </a:ext>
            </a:extLst>
          </p:cNvPr>
          <p:cNvSpPr txBox="1"/>
          <p:nvPr/>
        </p:nvSpPr>
        <p:spPr>
          <a:xfrm>
            <a:off x="2171561" y="2102177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8A584-0352-571D-8A3E-466F8C741BCF}"/>
              </a:ext>
            </a:extLst>
          </p:cNvPr>
          <p:cNvSpPr txBox="1"/>
          <p:nvPr/>
        </p:nvSpPr>
        <p:spPr>
          <a:xfrm>
            <a:off x="6557913" y="5714866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AD2065-AF4B-666C-01C6-1B8C0C2FEE6A}"/>
              </a:ext>
            </a:extLst>
          </p:cNvPr>
          <p:cNvSpPr txBox="1"/>
          <p:nvPr/>
        </p:nvSpPr>
        <p:spPr>
          <a:xfrm>
            <a:off x="4893297" y="2630327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4158787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3A07B-C1D6-D01D-374D-2FBBBF073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43A207-55B4-38EC-298E-77FF0997B8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2720" y="175228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Saturated Thickness (B) – Trinity</a:t>
            </a:r>
            <a:b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b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Bottom of Aquifer (ft) – Depth to Water (ft)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63A596A7-6511-7D5A-64E2-EB94140372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378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B15AC-E64F-1ABF-C870-EA00E9C72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3420BC-8FE2-C4DC-4A9F-43425FBE6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2" y="0"/>
            <a:ext cx="12011993" cy="6858000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77F64F33-B5AC-6EA2-8FEB-EF15C12B2E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7BEA6F-B013-8841-F26A-62BF38AA5FC3}"/>
              </a:ext>
            </a:extLst>
          </p:cNvPr>
          <p:cNvSpPr txBox="1"/>
          <p:nvPr/>
        </p:nvSpPr>
        <p:spPr>
          <a:xfrm>
            <a:off x="0" y="3430"/>
            <a:ext cx="1134909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Trinity Aquifer Calculated Saturated Thickness Overlain on GAM Thickness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38BF2-6302-D6F6-4AD1-C98CA2A813D7}"/>
              </a:ext>
            </a:extLst>
          </p:cNvPr>
          <p:cNvSpPr txBox="1"/>
          <p:nvPr/>
        </p:nvSpPr>
        <p:spPr>
          <a:xfrm>
            <a:off x="8126547" y="3652888"/>
            <a:ext cx="3605482" cy="255454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Saturated Thickness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ZONE 1: 180 ft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ZONE 2: 275 ft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ZONE 3: 464 ft</a:t>
            </a:r>
          </a:p>
          <a:p>
            <a:pPr>
              <a:spcBef>
                <a:spcPts val="12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872DD5-C478-38EF-3755-BA4D8774A7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837" t="34081" r="68300" b="43788"/>
          <a:stretch/>
        </p:blipFill>
        <p:spPr>
          <a:xfrm>
            <a:off x="7833674" y="1102936"/>
            <a:ext cx="4006392" cy="21021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453A27-5696-4F64-CEBB-A7E510CB9DAC}"/>
              </a:ext>
            </a:extLst>
          </p:cNvPr>
          <p:cNvSpPr txBox="1"/>
          <p:nvPr/>
        </p:nvSpPr>
        <p:spPr>
          <a:xfrm>
            <a:off x="1578864" y="2154024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CB045F-81F9-824D-10E2-A56751304C8B}"/>
              </a:ext>
            </a:extLst>
          </p:cNvPr>
          <p:cNvSpPr txBox="1"/>
          <p:nvPr/>
        </p:nvSpPr>
        <p:spPr>
          <a:xfrm>
            <a:off x="6096000" y="5856268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51E35B-2AB1-9AC0-19AC-5552F0D70C97}"/>
              </a:ext>
            </a:extLst>
          </p:cNvPr>
          <p:cNvSpPr txBox="1"/>
          <p:nvPr/>
        </p:nvSpPr>
        <p:spPr>
          <a:xfrm>
            <a:off x="2234184" y="4631813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1063725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180DE-D17E-44BC-F011-9C180D1AF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EB5948-DC85-5944-BCED-A55E0689D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Transmissivity (T) – Trinity</a:t>
            </a:r>
            <a:b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saturated thickness x hydraulic conductivity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B0667497-B0F3-166A-BEBC-8CC9B8B274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97AA1BB-2458-F84E-A6D9-25A0E654B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76843"/>
              </p:ext>
            </p:extLst>
          </p:nvPr>
        </p:nvGraphicFramePr>
        <p:xfrm>
          <a:off x="3648456" y="3637979"/>
          <a:ext cx="4591304" cy="2497644"/>
        </p:xfrm>
        <a:graphic>
          <a:graphicData uri="http://schemas.openxmlformats.org/drawingml/2006/table">
            <a:tbl>
              <a:tblPr/>
              <a:tblGrid>
                <a:gridCol w="903207">
                  <a:extLst>
                    <a:ext uri="{9D8B030D-6E8A-4147-A177-3AD203B41FA5}">
                      <a16:colId xmlns:a16="http://schemas.microsoft.com/office/drawing/2014/main" val="2116544030"/>
                    </a:ext>
                  </a:extLst>
                </a:gridCol>
                <a:gridCol w="903207">
                  <a:extLst>
                    <a:ext uri="{9D8B030D-6E8A-4147-A177-3AD203B41FA5}">
                      <a16:colId xmlns:a16="http://schemas.microsoft.com/office/drawing/2014/main" val="3374902196"/>
                    </a:ext>
                  </a:extLst>
                </a:gridCol>
                <a:gridCol w="1166643">
                  <a:extLst>
                    <a:ext uri="{9D8B030D-6E8A-4147-A177-3AD203B41FA5}">
                      <a16:colId xmlns:a16="http://schemas.microsoft.com/office/drawing/2014/main" val="2463748539"/>
                    </a:ext>
                  </a:extLst>
                </a:gridCol>
                <a:gridCol w="1618247">
                  <a:extLst>
                    <a:ext uri="{9D8B030D-6E8A-4147-A177-3AD203B41FA5}">
                      <a16:colId xmlns:a16="http://schemas.microsoft.com/office/drawing/2014/main" val="2308597980"/>
                    </a:ext>
                  </a:extLst>
                </a:gridCol>
              </a:tblGrid>
              <a:tr h="36138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Calculated Transmissivity Trinity Layer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21589"/>
                  </a:ext>
                </a:extLst>
              </a:tr>
              <a:tr h="1034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US" sz="20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(ft/day)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Saturated Thickness (ft)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Transmissivty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(ft</a:t>
                      </a:r>
                      <a:r>
                        <a:rPr lang="en-US" sz="20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485032"/>
                  </a:ext>
                </a:extLst>
              </a:tr>
              <a:tr h="3613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940364"/>
                  </a:ext>
                </a:extLst>
              </a:tr>
              <a:tr h="3613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78796"/>
                  </a:ext>
                </a:extLst>
              </a:tr>
              <a:tr h="378597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550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775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0E83D-5116-A4B2-421E-FFE1D6DDC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3F1E35-4FD4-326F-5497-A2F49A360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21116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373B4C-7F7A-6BD7-C7F8-01452FCDF8D7}"/>
              </a:ext>
            </a:extLst>
          </p:cNvPr>
          <p:cNvSpPr txBox="1"/>
          <p:nvPr/>
        </p:nvSpPr>
        <p:spPr>
          <a:xfrm>
            <a:off x="279490" y="213746"/>
            <a:ext cx="111458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Trinity Transmissivity (ft</a:t>
            </a: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per day) GAM Layer 2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4345FE71-BF69-B702-F876-89B39B62C9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273979-FF69-EBAC-3FF1-6AB6C6C075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651" t="40236" r="76894" b="31212"/>
          <a:stretch/>
        </p:blipFill>
        <p:spPr>
          <a:xfrm>
            <a:off x="8575047" y="1454058"/>
            <a:ext cx="3049135" cy="23420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523560-DC84-2CCA-31A0-8F00F887B962}"/>
              </a:ext>
            </a:extLst>
          </p:cNvPr>
          <p:cNvSpPr txBox="1"/>
          <p:nvPr/>
        </p:nvSpPr>
        <p:spPr>
          <a:xfrm>
            <a:off x="2337816" y="3166541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7D403-EC10-DD69-42AA-DDB17AD2D15D}"/>
              </a:ext>
            </a:extLst>
          </p:cNvPr>
          <p:cNvSpPr txBox="1"/>
          <p:nvPr/>
        </p:nvSpPr>
        <p:spPr>
          <a:xfrm>
            <a:off x="6096000" y="5993428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C7668-50F8-4CD2-5064-5F4732680DA4}"/>
              </a:ext>
            </a:extLst>
          </p:cNvPr>
          <p:cNvSpPr txBox="1"/>
          <p:nvPr/>
        </p:nvSpPr>
        <p:spPr>
          <a:xfrm>
            <a:off x="4959096" y="2723164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33759146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86AB36-E71A-0D7B-A414-31D1EB920A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67"/>
          <a:stretch/>
        </p:blipFill>
        <p:spPr>
          <a:xfrm>
            <a:off x="0" y="-51772"/>
            <a:ext cx="984270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422675-2D74-5254-2FFD-608060C2AE65}"/>
              </a:ext>
            </a:extLst>
          </p:cNvPr>
          <p:cNvSpPr txBox="1"/>
          <p:nvPr/>
        </p:nvSpPr>
        <p:spPr>
          <a:xfrm>
            <a:off x="2022856" y="1733981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D66DA-F4A3-DC64-8C04-5AB0C0B13D72}"/>
              </a:ext>
            </a:extLst>
          </p:cNvPr>
          <p:cNvSpPr txBox="1"/>
          <p:nvPr/>
        </p:nvSpPr>
        <p:spPr>
          <a:xfrm>
            <a:off x="5781040" y="4560868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C1910-6FC0-FA03-D330-DB2F3791389A}"/>
              </a:ext>
            </a:extLst>
          </p:cNvPr>
          <p:cNvSpPr txBox="1"/>
          <p:nvPr/>
        </p:nvSpPr>
        <p:spPr>
          <a:xfrm>
            <a:off x="4644136" y="1290604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6026FC-AB4E-1078-FC61-5F0DBAA5F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158800"/>
              </p:ext>
            </p:extLst>
          </p:nvPr>
        </p:nvGraphicFramePr>
        <p:xfrm>
          <a:off x="7333949" y="1521436"/>
          <a:ext cx="4591304" cy="2497644"/>
        </p:xfrm>
        <a:graphic>
          <a:graphicData uri="http://schemas.openxmlformats.org/drawingml/2006/table">
            <a:tbl>
              <a:tblPr/>
              <a:tblGrid>
                <a:gridCol w="903207">
                  <a:extLst>
                    <a:ext uri="{9D8B030D-6E8A-4147-A177-3AD203B41FA5}">
                      <a16:colId xmlns:a16="http://schemas.microsoft.com/office/drawing/2014/main" val="2116544030"/>
                    </a:ext>
                  </a:extLst>
                </a:gridCol>
                <a:gridCol w="903207">
                  <a:extLst>
                    <a:ext uri="{9D8B030D-6E8A-4147-A177-3AD203B41FA5}">
                      <a16:colId xmlns:a16="http://schemas.microsoft.com/office/drawing/2014/main" val="3374902196"/>
                    </a:ext>
                  </a:extLst>
                </a:gridCol>
                <a:gridCol w="1166643">
                  <a:extLst>
                    <a:ext uri="{9D8B030D-6E8A-4147-A177-3AD203B41FA5}">
                      <a16:colId xmlns:a16="http://schemas.microsoft.com/office/drawing/2014/main" val="2463748539"/>
                    </a:ext>
                  </a:extLst>
                </a:gridCol>
                <a:gridCol w="1618247">
                  <a:extLst>
                    <a:ext uri="{9D8B030D-6E8A-4147-A177-3AD203B41FA5}">
                      <a16:colId xmlns:a16="http://schemas.microsoft.com/office/drawing/2014/main" val="2308597980"/>
                    </a:ext>
                  </a:extLst>
                </a:gridCol>
              </a:tblGrid>
              <a:tr h="36138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Calculated Transmissivity Trinity Layer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21589"/>
                  </a:ext>
                </a:extLst>
              </a:tr>
              <a:tr h="1034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US" sz="20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(ft/day)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Saturated Thickness (ft)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Transmissivty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(ft</a:t>
                      </a:r>
                      <a:r>
                        <a:rPr lang="en-US" sz="20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/day)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485032"/>
                  </a:ext>
                </a:extLst>
              </a:tr>
              <a:tr h="3613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940364"/>
                  </a:ext>
                </a:extLst>
              </a:tr>
              <a:tr h="361388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78796"/>
                  </a:ext>
                </a:extLst>
              </a:tr>
              <a:tr h="378597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5509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7833F9B-51BA-5420-48E3-E80ACDF71C26}"/>
              </a:ext>
            </a:extLst>
          </p:cNvPr>
          <p:cNvSpPr txBox="1"/>
          <p:nvPr/>
        </p:nvSpPr>
        <p:spPr>
          <a:xfrm>
            <a:off x="208094" y="0"/>
            <a:ext cx="12522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Calculated Trinity Transmissivity (ft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per day)</a:t>
            </a:r>
          </a:p>
        </p:txBody>
      </p:sp>
    </p:spTree>
    <p:extLst>
      <p:ext uri="{BB962C8B-B14F-4D97-AF65-F5344CB8AC3E}">
        <p14:creationId xmlns:p14="http://schemas.microsoft.com/office/powerpoint/2010/main" val="135335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71F8A-82B0-4EC2-1F6E-515A19331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A18F80A-1874-2B1A-5CE6-AAF3CC446EA1}"/>
              </a:ext>
            </a:extLst>
          </p:cNvPr>
          <p:cNvSpPr txBox="1"/>
          <p:nvPr/>
        </p:nvSpPr>
        <p:spPr>
          <a:xfrm>
            <a:off x="279490" y="213746"/>
            <a:ext cx="13025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Driller Reported Well Yields Edwards &amp; Trinity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5F69CBAC-4AD6-1BEF-368A-E57D8F7DB0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BB0218-336C-EE08-A4E0-D5020C7B9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17" y="981766"/>
            <a:ext cx="7410032" cy="579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848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74AF6-3B58-EAC8-E266-70CF8EC52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6DA6A3-4A69-81CB-66B7-A4B109259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85" y="0"/>
            <a:ext cx="12011993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3D4187-571E-AF20-92C1-04B214F645E5}"/>
              </a:ext>
            </a:extLst>
          </p:cNvPr>
          <p:cNvSpPr txBox="1"/>
          <p:nvPr/>
        </p:nvSpPr>
        <p:spPr>
          <a:xfrm>
            <a:off x="279490" y="213746"/>
            <a:ext cx="9824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TWDB Reported Well Yields Trinity</a:t>
            </a:r>
          </a:p>
        </p:txBody>
      </p:sp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E9C05321-4936-1E1F-C895-3DE9425F63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B3324B2-DC7A-16C0-05F3-8EE6EEA53172}"/>
              </a:ext>
            </a:extLst>
          </p:cNvPr>
          <p:cNvGrpSpPr/>
          <p:nvPr/>
        </p:nvGrpSpPr>
        <p:grpSpPr>
          <a:xfrm>
            <a:off x="562341" y="945026"/>
            <a:ext cx="4832619" cy="1407573"/>
            <a:chOff x="5462200" y="752763"/>
            <a:chExt cx="7113399" cy="214283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458387A-F834-513B-AC17-BB2FC638A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1111" t="44316" r="73395" b="46011"/>
            <a:stretch/>
          </p:blipFill>
          <p:spPr>
            <a:xfrm>
              <a:off x="5462200" y="752763"/>
              <a:ext cx="4326903" cy="214283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0B5D854-9816-892F-4DF9-12E81BD1C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70675" t="18552" r="2950" b="9569"/>
            <a:stretch/>
          </p:blipFill>
          <p:spPr>
            <a:xfrm>
              <a:off x="9789103" y="752763"/>
              <a:ext cx="2786496" cy="21428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47446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30DC1-6F0C-D17C-762C-CAAE4448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B2B69C3A-9CD5-6FEB-5386-948556594F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EA8BE8-8F96-89D7-7D59-55921EE357B1}"/>
              </a:ext>
            </a:extLst>
          </p:cNvPr>
          <p:cNvSpPr txBox="1"/>
          <p:nvPr/>
        </p:nvSpPr>
        <p:spPr>
          <a:xfrm>
            <a:off x="636106" y="2228671"/>
            <a:ext cx="11349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Theis Distance Drawdown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Trinity Aquifer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FE0C43-E2E6-BC71-F0E6-013A9180915B}"/>
              </a:ext>
            </a:extLst>
          </p:cNvPr>
          <p:cNvGrpSpPr/>
          <p:nvPr/>
        </p:nvGrpSpPr>
        <p:grpSpPr>
          <a:xfrm>
            <a:off x="3265444" y="3755569"/>
            <a:ext cx="5919729" cy="1591573"/>
            <a:chOff x="3265444" y="3755569"/>
            <a:chExt cx="5919729" cy="159157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B2F5F32-9F3D-7719-CF54-AE407B9FD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5444" y="3755569"/>
              <a:ext cx="5919729" cy="65842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F4AB9EC-D181-BF1F-9603-4363CCC57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65444" y="4743586"/>
              <a:ext cx="1097375" cy="603556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70D104E-D8B7-B517-8165-433880A204D6}"/>
                </a:ext>
              </a:extLst>
            </p:cNvPr>
            <p:cNvSpPr/>
            <p:nvPr/>
          </p:nvSpPr>
          <p:spPr>
            <a:xfrm>
              <a:off x="4119695" y="4119788"/>
              <a:ext cx="215692" cy="2576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1BADAB3-6CED-A37E-5A77-74C9F3D2883E}"/>
                </a:ext>
              </a:extLst>
            </p:cNvPr>
            <p:cNvSpPr/>
            <p:nvPr/>
          </p:nvSpPr>
          <p:spPr>
            <a:xfrm>
              <a:off x="4050792" y="4818888"/>
              <a:ext cx="182880" cy="256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37489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72292-8DAC-C6A8-0363-F558D3FC5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E2B3CB45-24DA-3CC4-9AAB-C043FD9921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DA5A68F-9AEF-407E-A08B-FCC8CE4DAC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307034"/>
              </p:ext>
            </p:extLst>
          </p:nvPr>
        </p:nvGraphicFramePr>
        <p:xfrm>
          <a:off x="611349" y="85726"/>
          <a:ext cx="10571001" cy="6793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038742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64EF6-73B4-5E9E-E02F-E12D9C2BC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0B7FD8E-76E4-4B54-1DB7-8933E7ADCC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2E4D8F1-2C21-450B-9E29-9180432E65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828562"/>
              </p:ext>
            </p:extLst>
          </p:nvPr>
        </p:nvGraphicFramePr>
        <p:xfrm>
          <a:off x="744331" y="0"/>
          <a:ext cx="10703338" cy="6833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956349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DADE8-4A19-011B-1749-98F24CEAD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65BE9183-850C-B939-B703-5FD4DEB3C1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BDA6AA7-EB10-4702-B517-AC60327527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7393910"/>
              </p:ext>
            </p:extLst>
          </p:nvPr>
        </p:nvGraphicFramePr>
        <p:xfrm>
          <a:off x="488156" y="0"/>
          <a:ext cx="10694194" cy="6868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292103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8638F-0B13-D600-F08F-077F250E3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2A6988-353D-4737-BCC7-4CB0C5761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3" y="0"/>
            <a:ext cx="12011993" cy="6858000"/>
          </a:xfrm>
          <a:prstGeom prst="rect">
            <a:avLst/>
          </a:prstGeom>
        </p:spPr>
      </p:pic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59A2549A-A804-29A3-CCC5-EF40D30232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48E790-7760-4BD7-DD6E-24B9DEADD46A}"/>
              </a:ext>
            </a:extLst>
          </p:cNvPr>
          <p:cNvSpPr txBox="1"/>
          <p:nvPr/>
        </p:nvSpPr>
        <p:spPr>
          <a:xfrm>
            <a:off x="279490" y="213746"/>
            <a:ext cx="11349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Trinity Aquifer Available Drawdown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52AE3-1527-9F01-3BCC-7C1FB8474F37}"/>
              </a:ext>
            </a:extLst>
          </p:cNvPr>
          <p:cNvSpPr txBox="1"/>
          <p:nvPr/>
        </p:nvSpPr>
        <p:spPr>
          <a:xfrm>
            <a:off x="407506" y="800616"/>
            <a:ext cx="90251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Depth (ft) minus Depth to Water (ft)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683A0F-D800-2ECE-5B58-A799F8C47F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50" t="44933" r="79675" b="31067"/>
          <a:stretch/>
        </p:blipFill>
        <p:spPr>
          <a:xfrm>
            <a:off x="8833104" y="1323835"/>
            <a:ext cx="2651760" cy="268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425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06506-F6F4-C2F1-6C73-01FF3BE4A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67579B9F-F447-3E34-160A-109F12A84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819C0C2-57F6-0107-F6B6-E24A4D8CA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448982"/>
              </p:ext>
            </p:extLst>
          </p:nvPr>
        </p:nvGraphicFramePr>
        <p:xfrm>
          <a:off x="524254" y="713398"/>
          <a:ext cx="11143491" cy="4712045"/>
        </p:xfrm>
        <a:graphic>
          <a:graphicData uri="http://schemas.openxmlformats.org/drawingml/2006/table">
            <a:tbl>
              <a:tblPr/>
              <a:tblGrid>
                <a:gridCol w="704961">
                  <a:extLst>
                    <a:ext uri="{9D8B030D-6E8A-4147-A177-3AD203B41FA5}">
                      <a16:colId xmlns:a16="http://schemas.microsoft.com/office/drawing/2014/main" val="3510567947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1172805024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487969226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3773400516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1484254785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3938024201"/>
                    </a:ext>
                  </a:extLst>
                </a:gridCol>
                <a:gridCol w="288780">
                  <a:extLst>
                    <a:ext uri="{9D8B030D-6E8A-4147-A177-3AD203B41FA5}">
                      <a16:colId xmlns:a16="http://schemas.microsoft.com/office/drawing/2014/main" val="2766977519"/>
                    </a:ext>
                  </a:extLst>
                </a:gridCol>
                <a:gridCol w="687975">
                  <a:extLst>
                    <a:ext uri="{9D8B030D-6E8A-4147-A177-3AD203B41FA5}">
                      <a16:colId xmlns:a16="http://schemas.microsoft.com/office/drawing/2014/main" val="2491824999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4201852111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1546093730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4089766427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2555864865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3862795393"/>
                    </a:ext>
                  </a:extLst>
                </a:gridCol>
                <a:gridCol w="288780">
                  <a:extLst>
                    <a:ext uri="{9D8B030D-6E8A-4147-A177-3AD203B41FA5}">
                      <a16:colId xmlns:a16="http://schemas.microsoft.com/office/drawing/2014/main" val="1324810499"/>
                    </a:ext>
                  </a:extLst>
                </a:gridCol>
                <a:gridCol w="704961">
                  <a:extLst>
                    <a:ext uri="{9D8B030D-6E8A-4147-A177-3AD203B41FA5}">
                      <a16:colId xmlns:a16="http://schemas.microsoft.com/office/drawing/2014/main" val="707172106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84414063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3027574712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3311137759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1936150436"/>
                    </a:ext>
                  </a:extLst>
                </a:gridCol>
                <a:gridCol w="543585">
                  <a:extLst>
                    <a:ext uri="{9D8B030D-6E8A-4147-A177-3AD203B41FA5}">
                      <a16:colId xmlns:a16="http://schemas.microsoft.com/office/drawing/2014/main" val="591621070"/>
                    </a:ext>
                  </a:extLst>
                </a:gridCol>
                <a:gridCol w="314259">
                  <a:extLst>
                    <a:ext uri="{9D8B030D-6E8A-4147-A177-3AD203B41FA5}">
                      <a16:colId xmlns:a16="http://schemas.microsoft.com/office/drawing/2014/main" val="955620396"/>
                    </a:ext>
                  </a:extLst>
                </a:gridCol>
              </a:tblGrid>
              <a:tr h="2351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1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2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3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70815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27063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Dist. (ft)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Dist. (ft)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 Dist. (ft)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598365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690217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162937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10.1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40.8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10.9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21.9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65.7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168189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661331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883700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703009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702976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425420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375434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751218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00576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26297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359890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997646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221018"/>
                  </a:ext>
                </a:extLst>
              </a:tr>
              <a:tr h="23513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925609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5280</a:t>
                      </a:r>
                    </a:p>
                  </a:txBody>
                  <a:tcPr marL="8007" marR="8007" marT="80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67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7706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DB91D-B23E-5392-F167-69E7724F3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3" y="0"/>
            <a:ext cx="1201199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DD3A7B-DFFA-DDE2-A96D-932E314581E2}"/>
              </a:ext>
            </a:extLst>
          </p:cNvPr>
          <p:cNvSpPr txBox="1"/>
          <p:nvPr/>
        </p:nvSpPr>
        <p:spPr>
          <a:xfrm>
            <a:off x="279490" y="213746"/>
            <a:ext cx="11467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TWDB Reported Well Yields Trinity Zones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3F670-49E6-603C-3CB6-4A0D9F79D8D4}"/>
              </a:ext>
            </a:extLst>
          </p:cNvPr>
          <p:cNvSpPr txBox="1"/>
          <p:nvPr/>
        </p:nvSpPr>
        <p:spPr>
          <a:xfrm>
            <a:off x="1749270" y="2540872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091DE2-FEF7-B601-9242-053CBEBA8F1B}"/>
              </a:ext>
            </a:extLst>
          </p:cNvPr>
          <p:cNvSpPr txBox="1"/>
          <p:nvPr/>
        </p:nvSpPr>
        <p:spPr>
          <a:xfrm>
            <a:off x="6502400" y="5329795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D3DB4-B1AD-582E-6D0E-89F71D66F913}"/>
              </a:ext>
            </a:extLst>
          </p:cNvPr>
          <p:cNvSpPr txBox="1"/>
          <p:nvPr/>
        </p:nvSpPr>
        <p:spPr>
          <a:xfrm>
            <a:off x="2234184" y="4631813"/>
            <a:ext cx="2121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A37D9E-0876-1094-EB93-8AF554B36388}"/>
              </a:ext>
            </a:extLst>
          </p:cNvPr>
          <p:cNvGrpSpPr/>
          <p:nvPr/>
        </p:nvGrpSpPr>
        <p:grpSpPr>
          <a:xfrm>
            <a:off x="279490" y="943537"/>
            <a:ext cx="4832619" cy="1407573"/>
            <a:chOff x="5462200" y="752763"/>
            <a:chExt cx="7113399" cy="214283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5D5C782-52B2-4173-8F45-B30AA25C5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111" t="44316" r="73395" b="46011"/>
            <a:stretch/>
          </p:blipFill>
          <p:spPr>
            <a:xfrm>
              <a:off x="5462200" y="752763"/>
              <a:ext cx="4326903" cy="214283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A03A151-2790-DF7F-A976-4DAEE417A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0675" t="18552" r="2950" b="9569"/>
            <a:stretch/>
          </p:blipFill>
          <p:spPr>
            <a:xfrm>
              <a:off x="9789103" y="752763"/>
              <a:ext cx="2786496" cy="21428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1604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4149D-A3C5-F55C-3B12-5F98F2884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5AC00E90-5928-2A60-AB14-0531D59EB0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A3E40AF-B0D2-8584-768C-DF20EDB01A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26942"/>
              </p:ext>
            </p:extLst>
          </p:nvPr>
        </p:nvGraphicFramePr>
        <p:xfrm>
          <a:off x="3819699" y="576727"/>
          <a:ext cx="4338979" cy="5704545"/>
        </p:xfrm>
        <a:graphic>
          <a:graphicData uri="http://schemas.openxmlformats.org/drawingml/2006/table">
            <a:tbl>
              <a:tblPr/>
              <a:tblGrid>
                <a:gridCol w="2309156">
                  <a:extLst>
                    <a:ext uri="{9D8B030D-6E8A-4147-A177-3AD203B41FA5}">
                      <a16:colId xmlns:a16="http://schemas.microsoft.com/office/drawing/2014/main" val="72453104"/>
                    </a:ext>
                  </a:extLst>
                </a:gridCol>
                <a:gridCol w="2029823">
                  <a:extLst>
                    <a:ext uri="{9D8B030D-6E8A-4147-A177-3AD203B41FA5}">
                      <a16:colId xmlns:a16="http://schemas.microsoft.com/office/drawing/2014/main" val="3357201920"/>
                    </a:ext>
                  </a:extLst>
                </a:gridCol>
              </a:tblGrid>
              <a:tr h="75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Pumping Capacity of Well As Equipped (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Minimum Distance from Existing Water Well (ft)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54374"/>
                  </a:ext>
                </a:extLst>
              </a:tr>
              <a:tr h="21928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1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8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699798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346196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038467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gpm to 50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42119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gpm to 100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105956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300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166858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gpm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25916"/>
                  </a:ext>
                </a:extLst>
              </a:tr>
              <a:tr h="23579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2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8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611929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697532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60869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gpm to 50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734996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gpm to 100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861929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gpm to 300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554929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325862"/>
                  </a:ext>
                </a:extLst>
              </a:tr>
              <a:tr h="23579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3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8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376850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986786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092037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gpm to 50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093660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100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43352"/>
                  </a:ext>
                </a:extLst>
              </a:tr>
              <a:tr h="235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gpm to 300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625379"/>
                  </a:ext>
                </a:extLst>
              </a:tr>
              <a:tr h="2475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597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5646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5A220-C777-6E6B-B399-1529BB62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747861F-4565-3C24-8DF2-DDEF3B5F41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4A725A5-097B-22AA-D7D7-B70B26AF784A}"/>
              </a:ext>
            </a:extLst>
          </p:cNvPr>
          <p:cNvGraphicFramePr>
            <a:graphicFrameLocks noGrp="1"/>
          </p:cNvGraphicFramePr>
          <p:nvPr/>
        </p:nvGraphicFramePr>
        <p:xfrm>
          <a:off x="3583247" y="553178"/>
          <a:ext cx="4704739" cy="6060505"/>
        </p:xfrm>
        <a:graphic>
          <a:graphicData uri="http://schemas.openxmlformats.org/drawingml/2006/table">
            <a:tbl>
              <a:tblPr/>
              <a:tblGrid>
                <a:gridCol w="2503810">
                  <a:extLst>
                    <a:ext uri="{9D8B030D-6E8A-4147-A177-3AD203B41FA5}">
                      <a16:colId xmlns:a16="http://schemas.microsoft.com/office/drawing/2014/main" val="2993479484"/>
                    </a:ext>
                  </a:extLst>
                </a:gridCol>
                <a:gridCol w="2200929">
                  <a:extLst>
                    <a:ext uri="{9D8B030D-6E8A-4147-A177-3AD203B41FA5}">
                      <a16:colId xmlns:a16="http://schemas.microsoft.com/office/drawing/2014/main" val="95219858"/>
                    </a:ext>
                  </a:extLst>
                </a:gridCol>
              </a:tblGrid>
              <a:tr h="7509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Pumping Capacity of Well As Equipped (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Minimum Distance from Existing Water Well (ft)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99052"/>
                  </a:ext>
                </a:extLst>
              </a:tr>
              <a:tr h="21823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1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60463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62287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425065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gpm to 50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330075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1200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328219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gpm to 300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21568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787010"/>
                  </a:ext>
                </a:extLst>
              </a:tr>
              <a:tr h="2346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2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4215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703164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810160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077697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500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35777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gpm to 300 gpm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3980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68710"/>
                  </a:ext>
                </a:extLst>
              </a:tr>
              <a:tr h="2346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ZONE 3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9345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17.36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91651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17.36 to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026845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150 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492286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50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038832"/>
                  </a:ext>
                </a:extLst>
              </a:tr>
              <a:tr h="2346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150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658028"/>
                  </a:ext>
                </a:extLst>
              </a:tr>
              <a:tr h="246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300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998" marR="8998" marT="89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150 </a:t>
                      </a:r>
                    </a:p>
                  </a:txBody>
                  <a:tcPr marL="8998" marR="8998" marT="899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631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23490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2285A-47B1-1A33-30CC-AE7E3E6D7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FFF00E9C-104F-0528-8EC1-5A3EBC6D8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50" y="6455093"/>
            <a:ext cx="883665" cy="31718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BF3454E-DAE4-4D51-EFF9-556E72E7EC6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LIMITATIONS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5CC84C-7190-A124-6CDA-2861268A212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36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Flowpaths</a:t>
            </a: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are highly variable</a:t>
            </a:r>
          </a:p>
          <a:p>
            <a:pPr>
              <a:spcAft>
                <a:spcPts val="1200"/>
              </a:spcAft>
            </a:pP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GAM data are interpolated from sometimes limited data </a:t>
            </a:r>
          </a:p>
          <a:p>
            <a:pPr>
              <a:spcAft>
                <a:spcPts val="1200"/>
              </a:spcAft>
            </a:pP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Drawdowns are ESTIMATES and they represent pumping continuously for 50 years</a:t>
            </a:r>
          </a:p>
        </p:txBody>
      </p:sp>
    </p:spTree>
    <p:extLst>
      <p:ext uri="{BB962C8B-B14F-4D97-AF65-F5344CB8AC3E}">
        <p14:creationId xmlns:p14="http://schemas.microsoft.com/office/powerpoint/2010/main" val="423509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5361</TotalTime>
  <Words>2837</Words>
  <Application>Microsoft Office PowerPoint</Application>
  <PresentationFormat>Widescreen</PresentationFormat>
  <Paragraphs>1250</Paragraphs>
  <Slides>65</Slides>
  <Notes>62</Notes>
  <HiddenSlides>30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Aptos</vt:lpstr>
      <vt:lpstr>Aptos Display</vt:lpstr>
      <vt:lpstr>Arial</vt:lpstr>
      <vt:lpstr>Arial Black</vt:lpstr>
      <vt:lpstr>Calibri</vt:lpstr>
      <vt:lpstr>Cambria</vt:lpstr>
      <vt:lpstr>Cambria-Bold</vt:lpstr>
      <vt:lpstr>Office Theme</vt:lpstr>
      <vt:lpstr>PRELIMINARY Well Spacing Calculations for the Trinity Aquifer,  Kimble County Groundwater Conservation District January 20, 2025</vt:lpstr>
      <vt:lpstr>Outline</vt:lpstr>
      <vt:lpstr>PowerPoint Presentation</vt:lpstr>
      <vt:lpstr>PowerPoint Presentation</vt:lpstr>
      <vt:lpstr>PowerPoint Presentation</vt:lpstr>
      <vt:lpstr>Proposed Process</vt:lpstr>
      <vt:lpstr>Actual Process</vt:lpstr>
      <vt:lpstr>Actual Process, cont’d.</vt:lpstr>
      <vt:lpstr>Aquifer Properties</vt:lpstr>
      <vt:lpstr>Edwards Aquifer</vt:lpstr>
      <vt:lpstr>PowerPoint Presentation</vt:lpstr>
      <vt:lpstr>Storage (Sy) - Edwards</vt:lpstr>
      <vt:lpstr>PowerPoint Presentation</vt:lpstr>
      <vt:lpstr>Hydraulic Conductivity (Ksat) - Edwards</vt:lpstr>
      <vt:lpstr>PowerPoint Presentation</vt:lpstr>
      <vt:lpstr>PowerPoint Presentation</vt:lpstr>
      <vt:lpstr>Saturated Thickness (B)- Edwards</vt:lpstr>
      <vt:lpstr>PowerPoint Presentation</vt:lpstr>
      <vt:lpstr>PowerPoint Presentation</vt:lpstr>
      <vt:lpstr>Transmissivity (T) – Edwards saturated thickness x hydraulic conductivity</vt:lpstr>
      <vt:lpstr>PowerPoint Presentation</vt:lpstr>
      <vt:lpstr>Well Yields – Kimble County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Trinity Aquifer </vt:lpstr>
      <vt:lpstr>Outline</vt:lpstr>
      <vt:lpstr>PowerPoint Presentation</vt:lpstr>
      <vt:lpstr>PowerPoint Presentation</vt:lpstr>
      <vt:lpstr>PowerPoint Presentation</vt:lpstr>
      <vt:lpstr>PowerPoint Presentation</vt:lpstr>
      <vt:lpstr>Process</vt:lpstr>
      <vt:lpstr>Process, cont’d.</vt:lpstr>
      <vt:lpstr>Step 1. Aquifer Properties</vt:lpstr>
      <vt:lpstr>PowerPoint Presentation</vt:lpstr>
      <vt:lpstr>PowerPoint Presentation</vt:lpstr>
      <vt:lpstr>Storage (S) - Trinity</vt:lpstr>
      <vt:lpstr>PowerPoint Presentation</vt:lpstr>
      <vt:lpstr>Hydraulic Conductivity (Ksat) - Trinity</vt:lpstr>
      <vt:lpstr>PowerPoint Presentation</vt:lpstr>
      <vt:lpstr>PowerPoint Presentation</vt:lpstr>
      <vt:lpstr>PowerPoint Presentation</vt:lpstr>
      <vt:lpstr>Saturated Thickness (B) – Trinity  Bottom of Aquifer (ft) – Depth to Water (ft)</vt:lpstr>
      <vt:lpstr>PowerPoint Presentation</vt:lpstr>
      <vt:lpstr>Transmissivity (T) – Trinity saturated thickness x hydraulic conductivity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Alyson McDonald</dc:creator>
  <cp:lastModifiedBy>Alyson McDonald</cp:lastModifiedBy>
  <cp:revision>77</cp:revision>
  <cp:lastPrinted>2024-10-20T18:51:50Z</cp:lastPrinted>
  <dcterms:created xsi:type="dcterms:W3CDTF">2024-10-08T20:01:39Z</dcterms:created>
  <dcterms:modified xsi:type="dcterms:W3CDTF">2025-01-20T20:44:29Z</dcterms:modified>
</cp:coreProperties>
</file>